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03" r:id="rId3"/>
    <p:sldId id="258" r:id="rId4"/>
    <p:sldId id="257" r:id="rId5"/>
    <p:sldId id="301" r:id="rId6"/>
    <p:sldId id="300" r:id="rId7"/>
    <p:sldId id="259" r:id="rId8"/>
    <p:sldId id="265" r:id="rId9"/>
    <p:sldId id="261" r:id="rId10"/>
    <p:sldId id="266" r:id="rId11"/>
    <p:sldId id="267" r:id="rId12"/>
    <p:sldId id="262" r:id="rId13"/>
    <p:sldId id="263" r:id="rId14"/>
    <p:sldId id="264" r:id="rId15"/>
    <p:sldId id="268" r:id="rId16"/>
    <p:sldId id="269" r:id="rId17"/>
    <p:sldId id="270" r:id="rId18"/>
    <p:sldId id="272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  <p:sldId id="282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283" r:id="rId43"/>
    <p:sldId id="285" r:id="rId44"/>
    <p:sldId id="296" r:id="rId45"/>
    <p:sldId id="298" r:id="rId46"/>
    <p:sldId id="297" r:id="rId47"/>
  </p:sldIdLst>
  <p:sldSz cx="10058400" cy="6400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newbury" initials="j" lastIdx="22" clrIdx="0"/>
  <p:cmAuthor id="1" name="Simon Williams" initials="SW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34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01" autoAdjust="0"/>
  </p:normalViewPr>
  <p:slideViewPr>
    <p:cSldViewPr snapToObjects="1">
      <p:cViewPr>
        <p:scale>
          <a:sx n="90" d="100"/>
          <a:sy n="90" d="100"/>
        </p:scale>
        <p:origin x="-336" y="36"/>
      </p:cViewPr>
      <p:guideLst>
        <p:guide orient="horz" pos="201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DDC88-76AE-9A46-890F-E35F36775076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685800"/>
            <a:ext cx="5387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F247-51FC-5548-88C1-8C70AD145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Data from the 2010 Evaluation Report. The key findings are based on survey data generated from 16 teachers, 8 administrators, and 194 students in Michigan, Missouri, and North Carolina.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Data from the 2010 Evaluation Report. The key findings are based on survey data generated from 16 teachers, 8 administrators, and 194 students in Michigan, Missouri, and North Carolina.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F247-51FC-5548-88C1-8C70AD145F2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988397"/>
            <a:ext cx="8549640" cy="13720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627120"/>
            <a:ext cx="7040880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238549"/>
            <a:ext cx="2488407" cy="50984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238549"/>
            <a:ext cx="7301071" cy="50984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113107"/>
            <a:ext cx="8549640" cy="12712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712932"/>
            <a:ext cx="8549640" cy="1400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1394249"/>
            <a:ext cx="4894738" cy="3942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1394249"/>
            <a:ext cx="4894739" cy="3942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56329"/>
            <a:ext cx="905256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32772"/>
            <a:ext cx="4444207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029883"/>
            <a:ext cx="4444207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432772"/>
            <a:ext cx="4445953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029883"/>
            <a:ext cx="4445953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54847"/>
            <a:ext cx="3309144" cy="10845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54847"/>
            <a:ext cx="5622925" cy="5462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339427"/>
            <a:ext cx="3309144" cy="43783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480560"/>
            <a:ext cx="6035040" cy="5289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571923"/>
            <a:ext cx="6035040" cy="384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009515"/>
            <a:ext cx="6035040" cy="751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56329"/>
            <a:ext cx="905256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93521"/>
            <a:ext cx="9052560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5932594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4DD7-2575-3044-97B6-D2FEAAE0AE59}" type="datetimeFigureOut">
              <a:rPr lang="en-US" smtClean="0"/>
              <a:pPr/>
              <a:t>9/14/2010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5932594"/>
            <a:ext cx="31851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5932594"/>
            <a:ext cx="234696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24CC-B50F-8145-B1DC-9F492E7CAA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05000"/>
            <a:ext cx="3257517" cy="2273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8400" y="4648200"/>
            <a:ext cx="35498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B3447"/>
                </a:solidFill>
                <a:latin typeface="Corbel"/>
                <a:cs typeface="Corbel"/>
              </a:rPr>
              <a:t>JENNIFER NEWBURY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Curriculum &amp; Education Resource Manager, </a:t>
            </a:r>
            <a:b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Special Olympics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orbel"/>
                <a:cs typeface="Corbel"/>
              </a:rPr>
              <a:t>September 2010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grayscl/>
          </a:blip>
          <a:srcRect l="12832" r="14502"/>
          <a:stretch>
            <a:fillRect/>
          </a:stretch>
        </p:blipFill>
        <p:spPr>
          <a:xfrm rot="5400000">
            <a:off x="-266702" y="266701"/>
            <a:ext cx="6400802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grayscl/>
          </a:blip>
          <a:srcRect l="21326"/>
          <a:stretch>
            <a:fillRect/>
          </a:stretch>
        </p:blipFill>
        <p:spPr>
          <a:xfrm>
            <a:off x="4191000" y="558800"/>
            <a:ext cx="5575300" cy="5123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76200"/>
            <a:ext cx="10058400" cy="5570746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1676400"/>
            <a:ext cx="89507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	</a:t>
            </a: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79</a:t>
            </a: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North American Programs</a:t>
            </a:r>
          </a:p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EB3447"/>
                </a:solidFill>
                <a:latin typeface="Corbel"/>
                <a:cs typeface="Corbel"/>
              </a:rPr>
              <a:t>	</a:t>
            </a: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52</a:t>
            </a: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U.S. Programs</a:t>
            </a:r>
          </a:p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573,000</a:t>
            </a:r>
            <a:r>
              <a:rPr lang="en-US" sz="2400" dirty="0" smtClean="0">
                <a:solidFill>
                  <a:srgbClr val="404040"/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Athletes</a:t>
            </a:r>
          </a:p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547,000</a:t>
            </a:r>
            <a:r>
              <a:rPr lang="en-US" sz="2400" dirty="0" smtClean="0">
                <a:solidFill>
                  <a:srgbClr val="404040"/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Volunteers</a:t>
            </a:r>
          </a:p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131,000</a:t>
            </a:r>
            <a:r>
              <a:rPr lang="en-US" sz="2400" dirty="0" smtClean="0">
                <a:solidFill>
                  <a:srgbClr val="404040"/>
                </a:solidFill>
                <a:latin typeface="Corbel"/>
                <a:cs typeface="Corbel"/>
              </a:rPr>
              <a:t> 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Families </a:t>
            </a:r>
          </a:p>
          <a:p>
            <a:pPr marL="3175" indent="-3175" defTabSz="228600">
              <a:spcBef>
                <a:spcPts val="12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EB3447"/>
                </a:solidFill>
                <a:latin typeface="Corbel"/>
                <a:cs typeface="Corbel"/>
              </a:rPr>
              <a:t>96,000</a:t>
            </a:r>
            <a:r>
              <a:rPr lang="en-US" sz="2400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lang="en-US" sz="2400" dirty="0" smtClean="0">
                <a:solidFill>
                  <a:srgbClr val="595959"/>
                </a:solidFill>
                <a:latin typeface="Corbel"/>
                <a:cs typeface="Corbel"/>
              </a:rPr>
              <a:t>Coaches</a:t>
            </a:r>
            <a:endParaRPr lang="en-US" sz="2400" dirty="0">
              <a:solidFill>
                <a:srgbClr val="595959"/>
              </a:solidFill>
              <a:latin typeface="Corbel"/>
              <a:cs typeface="Corbel"/>
            </a:endParaRPr>
          </a:p>
        </p:txBody>
      </p:sp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NORTH AMERICAN IMPACT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SPECIAL OLYMPICS IN NUMBERS—2009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40" y="1524000"/>
            <a:ext cx="9112360" cy="3570208"/>
          </a:xfrm>
          <a:prstGeom prst="rect">
            <a:avLst/>
          </a:prstGeom>
          <a:noFill/>
        </p:spPr>
        <p:txBody>
          <a:bodyPr wrap="square" numCol="2" spcCol="365760" rtlCol="0">
            <a:spAutoFit/>
          </a:bodyPr>
          <a:lstStyle/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3.43 million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athletes worldwide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8% growth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 2009—fastest growing regions are Asia-Pacific and East Asia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67 percent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of our athletes are of school age (8-21)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57,000 individuals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 the 2-7 age group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dirty="0" smtClean="0">
                <a:solidFill>
                  <a:srgbClr val="EB3447"/>
                </a:solidFill>
                <a:latin typeface="Corbel"/>
                <a:cs typeface="Corbel"/>
              </a:rPr>
              <a:t>38 PERCENT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of the Special Olympics athlete population are female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More than 30 sports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, including athletics, football, basketball, bowling, aquatics and table-tennis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dirty="0" smtClean="0">
                <a:solidFill>
                  <a:srgbClr val="EB3447"/>
                </a:solidFill>
                <a:latin typeface="Corbel"/>
                <a:cs typeface="Corbel"/>
              </a:rPr>
              <a:t>130,000 Unified Sports® athletes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and over </a:t>
            </a: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196,000 partners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are now engaged In Unified Sports®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22,177 athletes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serve in leadership positions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244,000 coaches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supported Special Olympics athletes during 2009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121 competitions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were hosted every day in 2009—</a:t>
            </a: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2.6 million athletes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participated</a:t>
            </a:r>
          </a:p>
          <a:p>
            <a:pPr marL="233363" indent="-233363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US$173 Million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raised (cash) in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OUR SUPPORTERS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09600" y="1609725"/>
            <a:ext cx="2133600" cy="523220"/>
          </a:xfrm>
          <a:prstGeom prst="rect">
            <a:avLst/>
          </a:prstGeom>
          <a:solidFill>
            <a:srgbClr val="EB344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bg1"/>
                </a:solidFill>
                <a:latin typeface="Corbel"/>
                <a:cs typeface="Corbel"/>
              </a:rPr>
              <a:t>Youth</a:t>
            </a:r>
            <a:endParaRPr lang="en-US" sz="2200" cap="al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95600" y="1609725"/>
            <a:ext cx="2133600" cy="523220"/>
          </a:xfrm>
          <a:prstGeom prst="rect">
            <a:avLst/>
          </a:prstGeom>
          <a:solidFill>
            <a:srgbClr val="EB344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bg1"/>
                </a:solidFill>
                <a:latin typeface="Corbel"/>
                <a:cs typeface="Corbel"/>
              </a:rPr>
              <a:t>Parents</a:t>
            </a:r>
            <a:endParaRPr lang="en-US" sz="2200" cap="al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181600" y="1609725"/>
            <a:ext cx="2133600" cy="523220"/>
          </a:xfrm>
          <a:prstGeom prst="rect">
            <a:avLst/>
          </a:prstGeom>
          <a:solidFill>
            <a:srgbClr val="EB344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bg1"/>
                </a:solidFill>
                <a:latin typeface="Corbel"/>
                <a:cs typeface="Corbel"/>
              </a:rPr>
              <a:t>Coaches</a:t>
            </a:r>
            <a:endParaRPr lang="en-US" sz="2200" cap="al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7467600" y="1600200"/>
            <a:ext cx="2133600" cy="523220"/>
          </a:xfrm>
          <a:prstGeom prst="rect">
            <a:avLst/>
          </a:prstGeom>
          <a:solidFill>
            <a:srgbClr val="EB344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cap="all" dirty="0" smtClean="0">
                <a:solidFill>
                  <a:schemeClr val="bg1"/>
                </a:solidFill>
                <a:latin typeface="Corbel"/>
                <a:cs typeface="Corbel"/>
              </a:rPr>
              <a:t>Donors</a:t>
            </a:r>
            <a:endParaRPr lang="en-US" sz="2200" cap="al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16" name="Picture 29" descr="Michael_Pliskin (1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259021"/>
            <a:ext cx="21336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Michael_Pliskin (84)"/>
          <p:cNvPicPr>
            <a:picLocks noChangeAspect="1" noChangeArrowheads="1"/>
          </p:cNvPicPr>
          <p:nvPr/>
        </p:nvPicPr>
        <p:blipFill>
          <a:blip r:embed="rId5" cstate="print"/>
          <a:srcRect t="9737" b="4514"/>
          <a:stretch>
            <a:fillRect/>
          </a:stretch>
        </p:blipFill>
        <p:spPr bwMode="auto">
          <a:xfrm>
            <a:off x="7467600" y="2259021"/>
            <a:ext cx="21336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oaches.jpg"/>
          <p:cNvPicPr>
            <a:picLocks noChangeAspect="1"/>
          </p:cNvPicPr>
          <p:nvPr/>
        </p:nvPicPr>
        <p:blipFill>
          <a:blip r:embed="rId6" cstate="print"/>
          <a:srcRect t="8696" b="8696"/>
          <a:stretch>
            <a:fillRect/>
          </a:stretch>
        </p:blipFill>
        <p:spPr bwMode="auto">
          <a:xfrm>
            <a:off x="5181600" y="2259021"/>
            <a:ext cx="21336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7" cstate="print"/>
          <a:srcRect l="15750" t="34639" r="37500" b="14845"/>
          <a:stretch>
            <a:fillRect/>
          </a:stretch>
        </p:blipFill>
        <p:spPr bwMode="auto">
          <a:xfrm>
            <a:off x="609600" y="2259021"/>
            <a:ext cx="21336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09600" y="3962407"/>
            <a:ext cx="21336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Project Unify</a:t>
            </a:r>
            <a:endParaRPr lang="en-US" sz="1500" cap="all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algn="ctr">
              <a:spcAft>
                <a:spcPts val="600"/>
              </a:spcAft>
            </a:pPr>
            <a:r>
              <a:rPr lang="en-US" sz="1500" cap="all" dirty="0" smtClean="0">
                <a:solidFill>
                  <a:srgbClr val="FFFFFF"/>
                </a:solidFill>
                <a:latin typeface="Corbel"/>
                <a:cs typeface="Corbel"/>
              </a:rPr>
              <a:t>Get </a:t>
            </a: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Into 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5600" y="3962407"/>
            <a:ext cx="21336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Family Support</a:t>
            </a:r>
            <a:b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Networks</a:t>
            </a:r>
          </a:p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Young Athletes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1600" y="3962407"/>
            <a:ext cx="21336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Games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67600" y="3962407"/>
            <a:ext cx="21336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Direct Mail</a:t>
            </a:r>
          </a:p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Web</a:t>
            </a:r>
          </a:p>
          <a:p>
            <a:pPr algn="ctr">
              <a:spcAft>
                <a:spcPts val="600"/>
              </a:spcAft>
            </a:pPr>
            <a:r>
              <a:rPr lang="en-US" sz="1500" cap="all" dirty="0">
                <a:solidFill>
                  <a:srgbClr val="FFFFFF"/>
                </a:solidFill>
                <a:latin typeface="Corbel"/>
                <a:cs typeface="Corbel"/>
              </a:rPr>
              <a:t>Volunteering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87330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905000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200400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02778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791200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72666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87330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05000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200400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02778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791200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72666" y="3429010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363244" y="2095505"/>
            <a:ext cx="1142990" cy="11429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OUR CORPORATE PARTNERS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r="18541" b="13706"/>
          <a:stretch>
            <a:fillRect/>
          </a:stretch>
        </p:blipFill>
        <p:spPr>
          <a:xfrm>
            <a:off x="7195173" y="2193988"/>
            <a:ext cx="812514" cy="901350"/>
          </a:xfrm>
          <a:prstGeom prst="rect">
            <a:avLst/>
          </a:prstGeom>
        </p:spPr>
      </p:pic>
      <p:pic>
        <p:nvPicPr>
          <p:cNvPr id="25" name="Picture 35"/>
          <p:cNvPicPr>
            <a:picLocks noChangeAspect="1"/>
          </p:cNvPicPr>
          <p:nvPr/>
        </p:nvPicPr>
        <p:blipFill>
          <a:blip r:embed="rId4" cstate="print"/>
          <a:srcRect l="15575" t="22185" r="15569" b="20477"/>
          <a:stretch>
            <a:fillRect/>
          </a:stretch>
        </p:blipFill>
        <p:spPr bwMode="auto">
          <a:xfrm>
            <a:off x="3317596" y="3774859"/>
            <a:ext cx="893904" cy="44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1462" y="2269963"/>
            <a:ext cx="609600" cy="82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4689" y="3652931"/>
            <a:ext cx="925482" cy="65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5173" y="2471314"/>
            <a:ext cx="838200" cy="42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SafewayLog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8529" y="2324360"/>
            <a:ext cx="664451" cy="68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Walmart logo NEW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64" b="25803"/>
          <a:stretch>
            <a:fillRect/>
          </a:stretch>
        </p:blipFill>
        <p:spPr bwMode="auto">
          <a:xfrm>
            <a:off x="666745" y="3747806"/>
            <a:ext cx="1019015" cy="40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240" y="2471314"/>
            <a:ext cx="1044520" cy="4600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4251" y="3875332"/>
            <a:ext cx="847549" cy="2775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7520" y="2303672"/>
            <a:ext cx="736600" cy="736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7761" y="2359099"/>
            <a:ext cx="616543" cy="6279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4883" y="3696865"/>
            <a:ext cx="790677" cy="6476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2893" y="3593423"/>
            <a:ext cx="887106" cy="86428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88850" y="1371600"/>
            <a:ext cx="7010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Sample selection</a:t>
            </a:r>
            <a:endParaRPr lang="en-US" sz="1400" cap="all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SPECIAL OLYMPICS FRAMEWORK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74293" y="1700155"/>
            <a:ext cx="2381633" cy="77787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457200" anchor="ctr"/>
          <a:lstStyle/>
          <a:p>
            <a:pPr algn="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CHANGE 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ATTITUDES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74293" y="4273491"/>
            <a:ext cx="2381633" cy="777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457200" anchor="ctr"/>
          <a:lstStyle/>
          <a:p>
            <a:pPr algn="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BUILD 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COMMUNITIES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4293" y="2551053"/>
            <a:ext cx="2381633" cy="779462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457200" anchor="ctr"/>
          <a:lstStyle/>
          <a:p>
            <a:pPr algn="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EMPOWER 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THROUGH SPORTS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1501" y="3406716"/>
            <a:ext cx="2381633" cy="777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Ins="457200" anchor="ctr"/>
          <a:lstStyle/>
          <a:p>
            <a:pPr algn="r"/>
            <a:r>
              <a:rPr lang="en-US" sz="1600" dirty="0">
                <a:solidFill>
                  <a:srgbClr val="FFFFFF"/>
                </a:solidFill>
                <a:latin typeface="Corbel"/>
                <a:cs typeface="Corbel"/>
              </a:rPr>
              <a:t>LEAD RESEARCH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117055" y="1683796"/>
            <a:ext cx="6942536" cy="778177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numCol="3" anchor="ctr"/>
          <a:lstStyle/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BE A FAN</a:t>
            </a:r>
          </a:p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7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R WORD</a:t>
            </a:r>
          </a:p>
          <a:p>
            <a:pPr algn="ctr">
              <a:defRPr/>
            </a:pPr>
            <a:endParaRPr lang="en-US" sz="5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5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5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endParaRPr lang="en-US" sz="500" dirty="0">
              <a:solidFill>
                <a:prstClr val="white"/>
              </a:solidFill>
              <a:latin typeface="Corbel"/>
              <a:cs typeface="Corbel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ATHLETE LEADERSHIP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PROGRAMS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117055" y="4272706"/>
            <a:ext cx="6942536" cy="7781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numCol="3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FAMILY SUPPORT NETWORKS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PROJECT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UNIFY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HEALTHY</a:t>
            </a:r>
            <a:b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>
                <a:solidFill>
                  <a:prstClr val="white"/>
                </a:solidFill>
                <a:latin typeface="Corbel"/>
                <a:cs typeface="Corbel"/>
              </a:rPr>
              <a:t>ATHLETES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117055" y="2551264"/>
            <a:ext cx="6942536" cy="778177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numCol="4" anchor="ctr"/>
          <a:lstStyle/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UNIFIED </a:t>
            </a:r>
            <a:b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SPORTS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NATIONAL</a:t>
            </a:r>
            <a:b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&amp; WORLD GAMES</a:t>
            </a:r>
          </a:p>
          <a:p>
            <a:pPr algn="ctr">
              <a:defRPr/>
            </a:pP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YOUNG</a:t>
            </a:r>
            <a:b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</a:br>
            <a:r>
              <a:rPr lang="en-US" sz="1600" dirty="0" smtClean="0">
                <a:solidFill>
                  <a:prstClr val="white"/>
                </a:solidFill>
                <a:latin typeface="Corbel"/>
                <a:cs typeface="Corbel"/>
              </a:rPr>
              <a:t>ATHLETES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116264" y="3406716"/>
            <a:ext cx="6942137" cy="777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Corbel"/>
                <a:ea typeface="Arial" charset="0"/>
                <a:cs typeface="Corbel"/>
              </a:rPr>
              <a:t>INFLUENCING POLICY	    UNIVERSITY PARTNERSHIPS</a:t>
            </a:r>
          </a:p>
        </p:txBody>
      </p:sp>
      <p:sp>
        <p:nvSpPr>
          <p:cNvPr id="60" name="Isosceles Triangle 26"/>
          <p:cNvSpPr>
            <a:spLocks noChangeArrowheads="1"/>
          </p:cNvSpPr>
          <p:nvPr/>
        </p:nvSpPr>
        <p:spPr bwMode="auto">
          <a:xfrm rot="5400000">
            <a:off x="2383632" y="2777272"/>
            <a:ext cx="871538" cy="301626"/>
          </a:xfrm>
          <a:prstGeom prst="triangle">
            <a:avLst>
              <a:gd name="adj" fmla="val 50000"/>
            </a:avLst>
          </a:prstGeom>
          <a:solidFill>
            <a:srgbClr val="FFFFFF">
              <a:alpha val="25098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1" name="Isosceles Triangle 29"/>
          <p:cNvSpPr>
            <a:spLocks noChangeArrowheads="1"/>
          </p:cNvSpPr>
          <p:nvPr/>
        </p:nvSpPr>
        <p:spPr bwMode="auto">
          <a:xfrm rot="5400000">
            <a:off x="2384426" y="1938279"/>
            <a:ext cx="869950" cy="301626"/>
          </a:xfrm>
          <a:prstGeom prst="triangle">
            <a:avLst>
              <a:gd name="adj" fmla="val 50000"/>
            </a:avLst>
          </a:prstGeom>
          <a:solidFill>
            <a:srgbClr val="FFFFFF">
              <a:alpha val="25098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2" name="Isosceles Triangle 30"/>
          <p:cNvSpPr>
            <a:spLocks noChangeArrowheads="1"/>
          </p:cNvSpPr>
          <p:nvPr/>
        </p:nvSpPr>
        <p:spPr bwMode="auto">
          <a:xfrm rot="5400000">
            <a:off x="2383633" y="3615472"/>
            <a:ext cx="871537" cy="301626"/>
          </a:xfrm>
          <a:prstGeom prst="triangle">
            <a:avLst>
              <a:gd name="adj" fmla="val 50000"/>
            </a:avLst>
          </a:prstGeom>
          <a:solidFill>
            <a:srgbClr val="FFFFFF">
              <a:alpha val="25098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3" name="Isosceles Triangle 31"/>
          <p:cNvSpPr>
            <a:spLocks noChangeArrowheads="1"/>
          </p:cNvSpPr>
          <p:nvPr/>
        </p:nvSpPr>
        <p:spPr bwMode="auto">
          <a:xfrm rot="5400000">
            <a:off x="2384426" y="4497328"/>
            <a:ext cx="869950" cy="301626"/>
          </a:xfrm>
          <a:prstGeom prst="triangle">
            <a:avLst>
              <a:gd name="adj" fmla="val 50000"/>
            </a:avLst>
          </a:prstGeom>
          <a:solidFill>
            <a:srgbClr val="FFFFFF">
              <a:alpha val="25098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45500" y="2579608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dirty="0" smtClean="0">
                <a:solidFill>
                  <a:prstClr val="white"/>
                </a:solidFill>
                <a:latin typeface="Corbel"/>
                <a:cs typeface="Corbel"/>
              </a:rPr>
              <a:t>STATE/ PROVINCIAL &amp; LOCAL GAMES</a:t>
            </a: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20414"/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31750" y="0"/>
            <a:ext cx="10090150" cy="6477000"/>
          </a:xfrm>
          <a:prstGeom prst="rect">
            <a:avLst/>
          </a:prstGeom>
          <a:solidFill>
            <a:srgbClr val="FFFFFF">
              <a:alpha val="24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12" name="Picture 11" descr="GII logo-lightbkg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1364102" cy="9522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4292" y="4079319"/>
            <a:ext cx="8950707" cy="1964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Project Unify</a:t>
            </a:r>
            <a:r>
              <a:rPr lang="en-US" sz="8000" b="1" baseline="30000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®</a:t>
            </a:r>
          </a:p>
          <a:p>
            <a:pPr>
              <a:spcBef>
                <a:spcPts val="1800"/>
              </a:spcBef>
            </a:pP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A VISION OF INCLUSION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PROJECT UNIFY®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840" y="1600200"/>
            <a:ext cx="4692760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spcBef>
                <a:spcPct val="30000"/>
              </a:spcBef>
            </a:pPr>
            <a:r>
              <a:rPr lang="en-US" sz="2600" cap="all" dirty="0" smtClean="0">
                <a:solidFill>
                  <a:schemeClr val="bg1">
                    <a:lumMod val="65000"/>
                  </a:schemeClr>
                </a:solidFill>
                <a:latin typeface="Corbel"/>
                <a:cs typeface="Corbel"/>
              </a:rPr>
              <a:t>Time to Think Differently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Sport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for those frequently excluded—people with intellectual disabilities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Community participation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through athlete leadership, Unified Sports®, family empowerment, health promotion, research, advocacy, and volunteerism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Communicate the gifts and value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of every person to audiences around the world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grayscl/>
          </a:blip>
          <a:srcRect l="5207" r="2470" b="4551"/>
          <a:stretch>
            <a:fillRect/>
          </a:stretch>
        </p:blipFill>
        <p:spPr>
          <a:xfrm>
            <a:off x="5514106" y="1600200"/>
            <a:ext cx="4544294" cy="312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10_ecnu_12.jpg"/>
          <p:cNvPicPr>
            <a:picLocks noChangeAspect="1"/>
          </p:cNvPicPr>
          <p:nvPr/>
        </p:nvPicPr>
        <p:blipFill>
          <a:blip r:embed="rId2">
            <a:grayscl/>
            <a:lum bright="20000" contrast="-5000"/>
          </a:blip>
          <a:stretch>
            <a:fillRect/>
          </a:stretch>
        </p:blipFill>
        <p:spPr>
          <a:xfrm>
            <a:off x="5514106" y="1600200"/>
            <a:ext cx="4552211" cy="3124198"/>
          </a:xfrm>
          <a:prstGeom prst="rect">
            <a:avLst/>
          </a:prstGeom>
        </p:spPr>
      </p:pic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PROJECT UNIFY®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840" y="1600200"/>
            <a:ext cx="4692760" cy="342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spcBef>
                <a:spcPct val="30000"/>
              </a:spcBef>
            </a:pPr>
            <a:r>
              <a:rPr lang="en-US" sz="2600" cap="all" dirty="0" smtClean="0">
                <a:solidFill>
                  <a:schemeClr val="bg1">
                    <a:lumMod val="65000"/>
                  </a:schemeClr>
                </a:solidFill>
                <a:latin typeface="Corbel"/>
                <a:cs typeface="Corbel"/>
              </a:rPr>
              <a:t>BUILDING COMMUNITIES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 strategy to </a:t>
            </a: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activate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youth, </a:t>
            </a: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engage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educators, and </a:t>
            </a: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promote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school communities of acceptance and inclusion where </a:t>
            </a: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all young people are agents of change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. 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Utilizing the sports and education initiatives of Special Olympics, Project UNIFY®: 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Fosters respect and dignity 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for people with intellectual disabilities</a:t>
            </a:r>
          </a:p>
          <a:p>
            <a:pPr marL="233363" lvl="1" indent="-233363"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1700" cap="all" dirty="0" smtClean="0">
                <a:solidFill>
                  <a:srgbClr val="EB3447"/>
                </a:solidFill>
                <a:latin typeface="Corbel"/>
                <a:cs typeface="Corbel"/>
              </a:rPr>
              <a:t>Changes actions and attitudes 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among their peers without intellectual disabilities.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ISSUES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1178" y="1600200"/>
            <a:ext cx="7697222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0878" y="1784352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of U.S. adults think that children with intellectual disabilities should be taught in a </a:t>
            </a:r>
            <a:b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special school or special class. In Russia it is 90%. And in Brazil it is more than 80%.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endParaRPr 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  <a:p>
            <a:r>
              <a:rPr lang="en-U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SOURCE: Gallup International, 2005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380" y="1600200"/>
            <a:ext cx="1716598" cy="10668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870" y="1741726"/>
            <a:ext cx="15085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pc="300" dirty="0" smtClean="0">
                <a:solidFill>
                  <a:schemeClr val="bg1"/>
                </a:solidFill>
                <a:latin typeface="Corbel"/>
                <a:cs typeface="Corbel"/>
              </a:rPr>
              <a:t>70%</a:t>
            </a:r>
            <a:endParaRPr lang="en-US" sz="4500" b="1" spc="3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478" y="1625600"/>
            <a:ext cx="362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all" spc="200" dirty="0" smtClean="0">
                <a:solidFill>
                  <a:schemeClr val="bg1"/>
                </a:solidFill>
                <a:latin typeface="Corbel"/>
                <a:cs typeface="Corbel"/>
              </a:rPr>
              <a:t>Public Attitude</a:t>
            </a:r>
            <a:endParaRPr lang="en-US" sz="1200" cap="all" spc="2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61178" y="2819400"/>
            <a:ext cx="7697222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0878" y="2982384"/>
            <a:ext cx="71628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of youth in the U.S. </a:t>
            </a:r>
            <a:r>
              <a:rPr lang="en-US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do not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 have a classmate with ID.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endParaRPr 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  <a:p>
            <a:r>
              <a:rPr lang="en-U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SOURCE: Siperstein, G. N., Parker, R.C., Norins Bardon, J., &amp; Widaman, K. F. (2007). A National Study of Youth Attitudes toward the Inclusion of Students with Intellectual Disabilities. Exceptional Children, 73, 435-455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680" y="3088501"/>
            <a:ext cx="362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all" spc="200" dirty="0" smtClean="0">
                <a:solidFill>
                  <a:schemeClr val="bg1"/>
                </a:solidFill>
                <a:latin typeface="Corbel"/>
                <a:cs typeface="Corbel"/>
              </a:rPr>
              <a:t>Public Attitude</a:t>
            </a:r>
            <a:endParaRPr lang="en-US" sz="1200" cap="all" spc="2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478" y="2819400"/>
            <a:ext cx="1716598" cy="10668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3968" y="2960926"/>
            <a:ext cx="15085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pc="300" dirty="0" smtClean="0">
                <a:solidFill>
                  <a:schemeClr val="bg1"/>
                </a:solidFill>
                <a:latin typeface="Corbel"/>
                <a:cs typeface="Corbel"/>
              </a:rPr>
              <a:t>90%</a:t>
            </a:r>
            <a:endParaRPr lang="en-US" sz="4500" b="1" spc="3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876" y="2844800"/>
            <a:ext cx="3621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all" spc="150" dirty="0" smtClean="0">
                <a:solidFill>
                  <a:schemeClr val="bg1"/>
                </a:solidFill>
                <a:latin typeface="Corbel"/>
                <a:cs typeface="Corbel"/>
              </a:rPr>
              <a:t>sOCIAL INCLUSION</a:t>
            </a:r>
            <a:endParaRPr lang="en-US" sz="1200" cap="all" spc="15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63276" y="4038600"/>
            <a:ext cx="7697222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2976" y="4286245"/>
            <a:ext cx="7162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of children 8-9 years old in the U.S. have heard the r-word used pejoratively.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endParaRPr 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  <a:p>
            <a:r>
              <a:rPr lang="en-US" sz="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SOURCE: Gallup International, 2005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0478" y="4038600"/>
            <a:ext cx="1716598" cy="10668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3968" y="4192826"/>
            <a:ext cx="15085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pc="300" dirty="0" smtClean="0">
                <a:solidFill>
                  <a:schemeClr val="bg1"/>
                </a:solidFill>
                <a:latin typeface="Corbel"/>
                <a:cs typeface="Corbel"/>
              </a:rPr>
              <a:t>80%</a:t>
            </a:r>
            <a:endParaRPr lang="en-US" sz="4500" b="1" spc="3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576" y="4064000"/>
            <a:ext cx="1737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spc="200" dirty="0" smtClean="0">
                <a:solidFill>
                  <a:schemeClr val="bg1"/>
                </a:solidFill>
                <a:latin typeface="Corbel"/>
                <a:cs typeface="Corbel"/>
              </a:rPr>
              <a:t>R-word</a:t>
            </a:r>
            <a:endParaRPr lang="en-US" sz="1200" cap="all" spc="200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19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GOALS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6801" y="1831712"/>
            <a:ext cx="4648200" cy="608144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233363"/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UNIFY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0860" y="1831712"/>
            <a:ext cx="4295940" cy="608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INCLUDE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76800" y="2595168"/>
            <a:ext cx="4648200" cy="608144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233363"/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ALL STUDENTS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0860" y="2595168"/>
            <a:ext cx="4295940" cy="608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SPECIAL ED STUDENTS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76800" y="3355712"/>
            <a:ext cx="4648200" cy="608144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233363"/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STUDENT-LED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0861" y="3355712"/>
            <a:ext cx="4295940" cy="608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ADULT-LED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76800" y="4119896"/>
            <a:ext cx="4648200" cy="608144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233363"/>
            <a:r>
              <a:rPr lang="en-US" sz="1600" b="1" cap="all" dirty="0" smtClean="0">
                <a:solidFill>
                  <a:schemeClr val="bg1"/>
                </a:solidFill>
                <a:latin typeface="Corbel"/>
                <a:cs typeface="Corbel"/>
              </a:rPr>
              <a:t>sports as a catalyst for SEL </a:t>
            </a:r>
            <a:br>
              <a:rPr lang="en-US" sz="1600" b="1" cap="all" dirty="0" smtClean="0">
                <a:solidFill>
                  <a:schemeClr val="bg1"/>
                </a:solidFill>
                <a:latin typeface="Corbel"/>
                <a:cs typeface="Corbel"/>
              </a:rPr>
            </a:br>
            <a:r>
              <a:rPr lang="en-US" sz="1600" b="1" cap="all" dirty="0" smtClean="0">
                <a:solidFill>
                  <a:schemeClr val="bg1"/>
                </a:solidFill>
                <a:latin typeface="Corbel"/>
                <a:cs typeface="Corbel"/>
              </a:rPr>
              <a:t>and school climate CHANGE</a:t>
            </a:r>
            <a:endParaRPr lang="en-US" sz="1600" b="1" cap="all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0860" y="4119896"/>
            <a:ext cx="4295940" cy="608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SPORTS OPPORTUNITIES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0" name="Isosceles Triangle 39"/>
          <p:cNvSpPr/>
          <p:nvPr/>
        </p:nvSpPr>
        <p:spPr>
          <a:xfrm rot="5400000">
            <a:off x="4762499" y="1946014"/>
            <a:ext cx="608145" cy="379545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5400000">
            <a:off x="4762499" y="2709468"/>
            <a:ext cx="608145" cy="379545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 rot="5400000">
            <a:off x="4762499" y="3470011"/>
            <a:ext cx="608145" cy="379545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 rot="5400000">
            <a:off x="4762499" y="4234195"/>
            <a:ext cx="608145" cy="379545"/>
          </a:xfrm>
          <a:prstGeom prst="triangl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Content of PowerPoint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676400"/>
            <a:ext cx="903616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Background on Special Olympics</a:t>
            </a: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Overview of Project UNIFY</a:t>
            </a: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Introduction of Get Into It curriculum and e-tools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Teacher Resources (Intro to Service Learning) 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Program Impact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Testimonials</a:t>
            </a: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PROJECT UNIFY®: PROGRAM ELEMENTS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99" y="3807192"/>
            <a:ext cx="1183199" cy="990599"/>
          </a:xfrm>
          <a:prstGeom prst="rect">
            <a:avLst/>
          </a:prstGeom>
        </p:spPr>
      </p:pic>
      <p:pic>
        <p:nvPicPr>
          <p:cNvPr id="13" name="Picture 12" descr="image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2" y="3807192"/>
            <a:ext cx="1162816" cy="990599"/>
          </a:xfrm>
          <a:prstGeom prst="rect">
            <a:avLst/>
          </a:prstGeom>
        </p:spPr>
      </p:pic>
      <p:pic>
        <p:nvPicPr>
          <p:cNvPr id="14" name="Picture 13" descr="image002.jpg"/>
          <p:cNvPicPr>
            <a:picLocks noChangeAspect="1"/>
          </p:cNvPicPr>
          <p:nvPr/>
        </p:nvPicPr>
        <p:blipFill>
          <a:blip r:embed="rId5"/>
          <a:srcRect b="6926"/>
          <a:stretch>
            <a:fillRect/>
          </a:stretch>
        </p:blipFill>
        <p:spPr>
          <a:xfrm>
            <a:off x="5319185" y="2743200"/>
            <a:ext cx="1157797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14089"/>
          <a:stretch>
            <a:fillRect/>
          </a:stretch>
        </p:blipFill>
        <p:spPr>
          <a:xfrm>
            <a:off x="585642" y="2743200"/>
            <a:ext cx="1162816" cy="990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37358" y="1673592"/>
            <a:ext cx="3048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1658" y="1765062"/>
            <a:ext cx="3111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Young Athletes</a:t>
            </a:r>
            <a:r>
              <a:rPr lang="en-US" sz="15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™</a:t>
            </a:r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</a:t>
            </a:r>
            <a:b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– early intervention,  </a:t>
            </a:r>
            <a:b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social and motor development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7960" y="1673592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79" y="1825992"/>
            <a:ext cx="1096758" cy="6565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67998" y="1673592"/>
            <a:ext cx="3048000" cy="990600"/>
          </a:xfrm>
          <a:prstGeom prst="rect">
            <a:avLst/>
          </a:prstGeom>
          <a:solidFill>
            <a:srgbClr val="EB3447"/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300" y="1851392"/>
            <a:ext cx="3111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Corbel"/>
                <a:cs typeface="Corbel"/>
              </a:rPr>
              <a:t>Get Into It</a:t>
            </a:r>
            <a:r>
              <a:rPr lang="en-US" sz="1500" b="1" baseline="30000" dirty="0" smtClean="0">
                <a:solidFill>
                  <a:schemeClr val="bg1"/>
                </a:solidFill>
                <a:latin typeface="Corbel"/>
                <a:cs typeface="Corbel"/>
              </a:rPr>
              <a:t>®</a:t>
            </a:r>
            <a:r>
              <a:rPr lang="en-US" sz="15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1500" dirty="0" smtClean="0">
                <a:solidFill>
                  <a:schemeClr val="bg1"/>
                </a:solidFill>
                <a:latin typeface="Corbel"/>
                <a:cs typeface="Corbel"/>
              </a:rPr>
              <a:t/>
            </a:r>
            <a:br>
              <a:rPr lang="en-US" sz="1500" dirty="0" smtClean="0">
                <a:solidFill>
                  <a:schemeClr val="bg1"/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bg1"/>
                </a:solidFill>
                <a:latin typeface="Corbel"/>
                <a:cs typeface="Corbel"/>
              </a:rPr>
              <a:t>– standards-aligned curriculum</a:t>
            </a:r>
          </a:p>
          <a:p>
            <a:endParaRPr lang="en-US" sz="1500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08600" y="1673592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37358" y="2743200"/>
            <a:ext cx="3048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1658" y="3060700"/>
            <a:ext cx="311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Games and sports 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events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7960" y="2743200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67998" y="2743200"/>
            <a:ext cx="3048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300" y="3073400"/>
            <a:ext cx="311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Unified Sports</a:t>
            </a:r>
            <a:r>
              <a:rPr lang="en-US" sz="15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®</a:t>
            </a:r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teams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08600" y="2743200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37358" y="3807192"/>
            <a:ext cx="3048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1658" y="3987800"/>
            <a:ext cx="311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R-Word Assemblies </a:t>
            </a:r>
            <a:b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and</a:t>
            </a:r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Rallies for Respect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7960" y="3807192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67998" y="3807192"/>
            <a:ext cx="3048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18300" y="3984992"/>
            <a:ext cx="311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ALPs </a:t>
            </a: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– Athlete Leadership/</a:t>
            </a:r>
            <a:b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Inclusive Youth Leadership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08600" y="3807192"/>
            <a:ext cx="1183198" cy="990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pic>
        <p:nvPicPr>
          <p:cNvPr id="36" name="Picture 35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758" y="1820772"/>
            <a:ext cx="1027878" cy="71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A WHOLE SCHOOL APPROACH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5680" y="1871999"/>
            <a:ext cx="9502720" cy="8014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072" y="1987669"/>
            <a:ext cx="88597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Young Athletes™, “Get Into It®” curriculum &amp; e-tools, Unify Day, Web site 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information/ activities/ friendships, Fans in the Stands, assemblies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5680" y="1606669"/>
            <a:ext cx="2322002" cy="265331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spc="300" dirty="0" smtClean="0">
                <a:solidFill>
                  <a:srgbClr val="FFFFFF"/>
                </a:solidFill>
                <a:latin typeface="Corbel"/>
                <a:cs typeface="Corbel"/>
              </a:rPr>
              <a:t>PRE- K/ELEMENTARY</a:t>
            </a:r>
            <a:endParaRPr lang="en-US" sz="1200" spc="3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5680" y="3091199"/>
            <a:ext cx="9502720" cy="8014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9772" y="3206869"/>
            <a:ext cx="88597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Unified Sports clubs, “Get Into It®” curriculum and e-tools, Youth Summits &amp; rallies, 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Unify Day, “R-Word”, Web site connections, essay contests, Fans in the Stands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55679" y="4310399"/>
            <a:ext cx="9504839" cy="8014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7072" y="4426069"/>
            <a:ext cx="91772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rPr>
              <a:t>Unified Sports, “Get Into It®” curriculum &amp; e-tools, Unify Day, Games, “R-Word”, web-based friendships, social networking, essay contests, editorial writing, volunteering, Fans in the Stands, assemblies &amp; rallies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5680" y="2825869"/>
            <a:ext cx="2322002" cy="265331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spc="300" dirty="0" smtClean="0">
                <a:solidFill>
                  <a:srgbClr val="FFFFFF"/>
                </a:solidFill>
                <a:latin typeface="Corbel"/>
                <a:cs typeface="Corbel"/>
              </a:rPr>
              <a:t>MIDDLE SCHOOL</a:t>
            </a:r>
            <a:endParaRPr lang="en-US" sz="1200" spc="3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5680" y="4045069"/>
            <a:ext cx="2322002" cy="265331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spc="300" dirty="0" smtClean="0">
                <a:solidFill>
                  <a:srgbClr val="FFFFFF"/>
                </a:solidFill>
                <a:latin typeface="Corbel"/>
                <a:cs typeface="Corbel"/>
              </a:rPr>
              <a:t>HIGH SCHOOL</a:t>
            </a:r>
            <a:endParaRPr lang="en-US" sz="1200" spc="3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4198" b="12839"/>
          <a:stretch>
            <a:fillRect/>
          </a:stretch>
        </p:blipFill>
        <p:spPr>
          <a:xfrm>
            <a:off x="0" y="0"/>
            <a:ext cx="6172200" cy="6400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0090150" cy="6477000"/>
          </a:xfrm>
          <a:prstGeom prst="rect">
            <a:avLst/>
          </a:prstGeom>
          <a:solidFill>
            <a:srgbClr val="FFFFFF">
              <a:alpha val="24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292" y="4079319"/>
            <a:ext cx="8950707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Special Olympics </a:t>
            </a:r>
            <a:r>
              <a:rPr lang="en-US" sz="5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</a:br>
            <a:r>
              <a:rPr lang="en-US" sz="8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Get Into It</a:t>
            </a:r>
            <a:endParaRPr lang="en-US" sz="8000" b="1" baseline="30000" dirty="0" smtClean="0">
              <a:solidFill>
                <a:schemeClr val="bg1"/>
              </a:solidFill>
              <a:effectLst>
                <a:outerShdw blurRad="342900" dist="38100" dir="2700000">
                  <a:srgbClr val="000000"/>
                </a:outerShdw>
              </a:effectLst>
              <a:latin typeface="Corbel"/>
              <a:cs typeface="Corbel"/>
            </a:endParaRPr>
          </a:p>
        </p:txBody>
      </p:sp>
      <p:pic>
        <p:nvPicPr>
          <p:cNvPr id="14" name="Picture 1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98" y="228600"/>
            <a:ext cx="1364102" cy="95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86601" y="0"/>
            <a:ext cx="2971799" cy="64008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274320" bIns="228600" rtlCol="0" anchor="t"/>
          <a:lstStyle/>
          <a:p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>Sponsors:</a:t>
            </a:r>
            <a:b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</a:br>
            <a:endParaRPr lang="en-US" sz="500" b="1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U.S. Department of Education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Mattel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Ray &amp; Stephanie Lane</a:t>
            </a:r>
          </a:p>
          <a:p>
            <a:endParaRPr lang="en-US" sz="500" b="1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/>
            </a:r>
            <a:b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  <a:t>Endorsed by:</a:t>
            </a:r>
            <a:br>
              <a:rPr lang="en-US" sz="1600" b="1" dirty="0" smtClean="0">
                <a:solidFill>
                  <a:srgbClr val="FFFFFF"/>
                </a:solidFill>
                <a:latin typeface="Corbel"/>
                <a:cs typeface="Corbel"/>
              </a:rPr>
            </a:br>
            <a:endParaRPr lang="en-US" sz="500" b="1" dirty="0" smtClean="0">
              <a:solidFill>
                <a:srgbClr val="FFFFFF"/>
              </a:solidFill>
              <a:latin typeface="Corbel"/>
              <a:cs typeface="Corbel"/>
            </a:endParaRP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American Federation of Teachers (AFT)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American Association for Physical Activity and Recreation (AAPAR)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FFFFFF"/>
                </a:solidFill>
                <a:latin typeface="Corbel"/>
                <a:cs typeface="Corbel"/>
              </a:rPr>
              <a:t>American School Counselor Association (ASCA)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Corbel"/>
                <a:ea typeface="Lucida Grande"/>
                <a:cs typeface="Corbel"/>
              </a:rPr>
              <a:t>Council of Exceptional Children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Corbel"/>
                <a:ea typeface="Lucida Grande"/>
                <a:cs typeface="Corbel"/>
              </a:rPr>
              <a:t>Community of Caring </a:t>
            </a:r>
          </a:p>
          <a:p>
            <a:pPr marL="112713" indent="-112713">
              <a:spcBef>
                <a:spcPts val="600"/>
              </a:spcBef>
              <a:buFont typeface="Arial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Corbel"/>
                <a:ea typeface="Lucida Grande"/>
                <a:cs typeface="Corbel"/>
              </a:rPr>
              <a:t>Joseph P. Kennedy Jr. Foundation. </a:t>
            </a:r>
            <a:endParaRPr lang="en-US" sz="1400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rgbClr val="FFFFFF"/>
                </a:solidFill>
                <a:latin typeface="Corbel"/>
                <a:cs typeface="Corbel"/>
              </a:rPr>
              <a:pPr algn="r"/>
              <a:t>23</a:t>
            </a:fld>
            <a:endParaRPr lang="en-US" sz="12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WHAT IS GET INTO IT?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840" y="1609903"/>
            <a:ext cx="629296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An online resource for teachers to introduce acceptance</a:t>
            </a:r>
          </a:p>
          <a:p>
            <a:pPr marL="228600" indent="-2286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 resource downloaded by 40,000 teachers</a:t>
            </a:r>
          </a:p>
          <a:p>
            <a:pPr marL="228600" indent="-2286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 Whole school approach:</a:t>
            </a:r>
          </a:p>
          <a:p>
            <a:pPr marL="685800" lvl="1" indent="-2286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Teachers receive standards-aligned, inclusive curriculum (launched to 3 million teachers and administrators)</a:t>
            </a:r>
          </a:p>
          <a:p>
            <a:pPr marL="685800" lvl="1" indent="-2286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Students with and without ID collaborate on projects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and activities through service-learning and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experiential-learning</a:t>
            </a:r>
          </a:p>
          <a:p>
            <a:pPr marL="685800" lvl="1" indent="-2286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Serves as complement to other school activities such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as Spread the Word to End the Word Campaign</a:t>
            </a:r>
            <a:r>
              <a:rPr lang="en-US" baseline="30000" dirty="0" smtClean="0">
                <a:solidFill>
                  <a:srgbClr val="7F7F7F"/>
                </a:solidFill>
                <a:latin typeface="Corbel"/>
                <a:cs typeface="Corbel"/>
              </a:rPr>
              <a:t>®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, Unified Sports</a:t>
            </a:r>
            <a:r>
              <a:rPr lang="en-US" baseline="30000" dirty="0" smtClean="0">
                <a:solidFill>
                  <a:srgbClr val="7F7F7F"/>
                </a:solidFill>
                <a:latin typeface="Corbel"/>
                <a:cs typeface="Corbel"/>
              </a:rPr>
              <a:t>®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 or Fans in the Stands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GET INTO IT IMPACT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840" y="1807552"/>
            <a:ext cx="9264760" cy="245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“The general education and special education students have learned so much about each other…I see the students hanging </a:t>
            </a:r>
            <a:b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out in the halls together now and having lunch with each other. </a:t>
            </a:r>
            <a:b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600" cap="all" dirty="0" smtClean="0">
                <a:solidFill>
                  <a:srgbClr val="EB3447"/>
                </a:solidFill>
                <a:latin typeface="Corbel"/>
                <a:cs typeface="Corbel"/>
              </a:rPr>
              <a:t>It's a win-win situation for everyone</a:t>
            </a: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.”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40" y="4419600"/>
            <a:ext cx="926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Linda Davenport-Kennedy, </a:t>
            </a:r>
            <a:b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Teacher at North High School and Project UNIFY® Coordinator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0-05-27 at 7.14.48 AM.png"/>
          <p:cNvPicPr>
            <a:picLocks noChangeAspect="1"/>
          </p:cNvPicPr>
          <p:nvPr/>
        </p:nvPicPr>
        <p:blipFill>
          <a:blip r:embed="rId2"/>
          <a:srcRect t="15203" r="37121" b="20775"/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257800"/>
            <a:ext cx="10058400" cy="1143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546431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2001 LAUNCH SITE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2010 RELAUNCH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5771610" cy="354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The Get Into It interactive, age-appropriate 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service-learning curriculum is designed to 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advance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 student’s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civic knowledge</a:t>
            </a:r>
            <a:r>
              <a:rPr lang="en-US" sz="2000" cap="all" dirty="0" smtClean="0">
                <a:solidFill>
                  <a:srgbClr val="7F7F7F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and 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skill development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,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promote acceptance 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and understanding of people’s differences to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motivate them</a:t>
            </a:r>
            <a:r>
              <a:rPr lang="en-US" sz="2000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to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become advocates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 for 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and together with all people.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endParaRPr lang="en-US" sz="5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>
              <a:lnSpc>
                <a:spcPts val="2700"/>
              </a:lnSpc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Our new, free K-12 Get Into It resources are available online: </a:t>
            </a:r>
            <a:r>
              <a:rPr lang="en-US" sz="1600" cap="all" dirty="0" err="1" smtClean="0">
                <a:solidFill>
                  <a:srgbClr val="EB3447"/>
                </a:solidFill>
                <a:latin typeface="Corbel"/>
                <a:cs typeface="Corbel"/>
              </a:rPr>
              <a:t>www.specialolympics.org/getintoit</a:t>
            </a:r>
            <a:r>
              <a:rPr lang="en-US" sz="1600" cap="all" dirty="0" smtClean="0">
                <a:solidFill>
                  <a:srgbClr val="EB3447"/>
                </a:solidFill>
                <a:latin typeface="Corbel"/>
                <a:cs typeface="Corbel"/>
              </a:rPr>
              <a:t>.</a:t>
            </a:r>
          </a:p>
        </p:txBody>
      </p:sp>
      <p:pic>
        <p:nvPicPr>
          <p:cNvPr id="11" name="Picture 10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50" y="1447800"/>
            <a:ext cx="349315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INSERT SCREEN SHOT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pic>
        <p:nvPicPr>
          <p:cNvPr id="12" name="Picture 11" descr="Screen shot 2010-09-09 at 6.16.33 AM.png"/>
          <p:cNvPicPr>
            <a:picLocks noChangeAspect="1"/>
          </p:cNvPicPr>
          <p:nvPr/>
        </p:nvPicPr>
        <p:blipFill>
          <a:blip r:embed="rId3"/>
          <a:srcRect l="11069" t="14545" r="11116" b="6224"/>
          <a:stretch>
            <a:fillRect/>
          </a:stretch>
        </p:blipFill>
        <p:spPr>
          <a:xfrm>
            <a:off x="0" y="0"/>
            <a:ext cx="100584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cap="all" dirty="0" smtClean="0">
                <a:solidFill>
                  <a:srgbClr val="EB3447"/>
                </a:solidFill>
                <a:latin typeface="Corbel"/>
                <a:cs typeface="Corbel"/>
              </a:rPr>
              <a:t>New &amp; Improved…</a:t>
            </a:r>
            <a:endParaRPr lang="en-US" sz="3400" cap="all" dirty="0" smtClean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926476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Interactive, web-based,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standards aligned curriculum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with service learning focus</a:t>
            </a:r>
          </a:p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Fun,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interactive, creative activities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and experiential role plays</a:t>
            </a:r>
          </a:p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Engaging and powerful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youth-oriented videos</a:t>
            </a:r>
          </a:p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Inspiring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athlete stories</a:t>
            </a:r>
          </a:p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 tool for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anti-bullying and teasing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campaigns </a:t>
            </a:r>
          </a:p>
          <a:p>
            <a:pPr marL="225425" indent="-225425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Lessons compatible with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character education </a:t>
            </a:r>
          </a:p>
          <a:p>
            <a:pPr marL="225425" indent="-225425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Emphasis on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language arts, social studies, health, civics, government, technology,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history and cross curricular extensions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29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GOALS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24000"/>
            <a:ext cx="575956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lnSpc>
                <a:spcPts val="2400"/>
              </a:lnSpc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Educate, motivate and activate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young people to better understand the issue of diversity as it relates to people with intellectual disabilities</a:t>
            </a:r>
          </a:p>
          <a:p>
            <a:pPr marL="225425" indent="-225425">
              <a:lnSpc>
                <a:spcPts val="2400"/>
              </a:lnSpc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Demonstrate the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similarities and differences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among people with and without intellectual disabilities</a:t>
            </a:r>
          </a:p>
          <a:p>
            <a:pPr marL="225425" indent="-225425">
              <a:lnSpc>
                <a:spcPts val="2400"/>
              </a:lnSpc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Promote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better understanding and acceptance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of individuals with intellectual disabilities</a:t>
            </a:r>
          </a:p>
          <a:p>
            <a:pPr marL="225425" indent="-225425">
              <a:lnSpc>
                <a:spcPts val="2400"/>
              </a:lnSpc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Foster participation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in Special Olympics</a:t>
            </a:r>
          </a:p>
          <a:p>
            <a:pPr marL="225425" indent="-225425">
              <a:lnSpc>
                <a:spcPts val="2400"/>
              </a:lnSpc>
              <a:spcBef>
                <a:spcPts val="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Motivate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sustainable change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among students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and activate them as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champions 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of an important </a:t>
            </a:r>
            <a:b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social movement</a:t>
            </a:r>
          </a:p>
        </p:txBody>
      </p:sp>
      <p:pic>
        <p:nvPicPr>
          <p:cNvPr id="11" name="Picture 10" descr="IMG_4394.JPG"/>
          <p:cNvPicPr>
            <a:picLocks noChangeAspect="1"/>
          </p:cNvPicPr>
          <p:nvPr/>
        </p:nvPicPr>
        <p:blipFill>
          <a:blip r:embed="rId3">
            <a:grayscl/>
          </a:blip>
          <a:srcRect l="12156" r="7027"/>
          <a:stretch>
            <a:fillRect/>
          </a:stretch>
        </p:blipFill>
        <p:spPr>
          <a:xfrm>
            <a:off x="6553200" y="1662112"/>
            <a:ext cx="3505200" cy="329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grayscl/>
          </a:blip>
          <a:srcRect t="3409"/>
          <a:stretch>
            <a:fillRect/>
          </a:stretch>
        </p:blipFill>
        <p:spPr>
          <a:xfrm>
            <a:off x="0" y="0"/>
            <a:ext cx="10058400" cy="6477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31750" y="0"/>
            <a:ext cx="10090150" cy="6477000"/>
          </a:xfrm>
          <a:prstGeom prst="rect">
            <a:avLst/>
          </a:prstGeom>
          <a:solidFill>
            <a:srgbClr val="FFFFFF">
              <a:alpha val="46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12" name="Picture 11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98" y="228600"/>
            <a:ext cx="1364102" cy="9522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4292" y="4079319"/>
            <a:ext cx="8950707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Special Olympics </a:t>
            </a:r>
            <a:r>
              <a:rPr lang="en-US" sz="5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</a:br>
            <a:r>
              <a:rPr lang="en-US" sz="8000" b="1" dirty="0" smtClean="0">
                <a:solidFill>
                  <a:schemeClr val="bg1"/>
                </a:solidFill>
                <a:effectLst>
                  <a:outerShdw blurRad="342900" dist="38100" dir="2700000">
                    <a:srgbClr val="000000"/>
                  </a:outerShdw>
                </a:effectLst>
                <a:latin typeface="Corbel"/>
                <a:cs typeface="Corbel"/>
              </a:rPr>
              <a:t>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STRUCTURE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5911960" cy="3510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lnSpc>
                <a:spcPts val="29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Get Into It is </a:t>
            </a:r>
            <a:r>
              <a:rPr lang="en-US" sz="2200" cap="all" dirty="0" smtClean="0">
                <a:solidFill>
                  <a:srgbClr val="EB3447"/>
                </a:solidFill>
                <a:latin typeface="Corbel"/>
                <a:cs typeface="Corbel"/>
              </a:rPr>
              <a:t>not a curriculum for special education classrooms</a:t>
            </a: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. </a:t>
            </a:r>
          </a:p>
          <a:p>
            <a:pPr marL="225425" indent="-225425">
              <a:lnSpc>
                <a:spcPts val="29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dirty="0">
                <a:solidFill>
                  <a:srgbClr val="7F7F7F"/>
                </a:solidFill>
                <a:latin typeface="Corbel"/>
                <a:cs typeface="Corbel"/>
              </a:rPr>
              <a:t>I</a:t>
            </a: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t is </a:t>
            </a:r>
            <a:r>
              <a:rPr lang="en-US" sz="2200" cap="all" dirty="0" smtClean="0">
                <a:solidFill>
                  <a:srgbClr val="EB3447"/>
                </a:solidFill>
                <a:latin typeface="Corbel"/>
                <a:cs typeface="Corbel"/>
              </a:rPr>
              <a:t>a set of resources </a:t>
            </a: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that educators across all subject areas can </a:t>
            </a:r>
            <a:r>
              <a:rPr lang="en-US" sz="2200" cap="all" dirty="0" smtClean="0">
                <a:solidFill>
                  <a:srgbClr val="EB3447"/>
                </a:solidFill>
                <a:latin typeface="Corbel"/>
                <a:cs typeface="Corbel"/>
              </a:rPr>
              <a:t>use to address their core curriculum requirements</a:t>
            </a: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, infuse character education into their classrooms, and help </a:t>
            </a:r>
            <a:r>
              <a:rPr lang="en-US" sz="2200" cap="all" dirty="0" smtClean="0">
                <a:solidFill>
                  <a:srgbClr val="EB3447"/>
                </a:solidFill>
                <a:latin typeface="Corbel"/>
                <a:cs typeface="Corbel"/>
              </a:rPr>
              <a:t>implement meaningful service-learning projects </a:t>
            </a:r>
            <a:r>
              <a:rPr lang="en-US" sz="2200" dirty="0" smtClean="0">
                <a:solidFill>
                  <a:srgbClr val="7F7F7F"/>
                </a:solidFill>
                <a:latin typeface="Corbel"/>
                <a:cs typeface="Corbel"/>
              </a:rPr>
              <a:t>that can have a lasting impact among students.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1801" y="1447800"/>
            <a:ext cx="2819399" cy="3402402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274320" bIns="228600" rtlCol="0" anchor="t"/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STRUCTURE: 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FFFF"/>
                </a:solidFill>
                <a:latin typeface="Corbel"/>
                <a:cs typeface="Corbel"/>
              </a:rPr>
              <a:t>Four distinct units with four self-contained lesson plans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Corbel"/>
                <a:cs typeface="Corbel"/>
              </a:rPr>
              <a:t>Primary:  K-2 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Corbel"/>
                <a:cs typeface="Corbel"/>
              </a:rPr>
              <a:t>Elementary:  3-5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Corbel"/>
                <a:cs typeface="Corbel"/>
              </a:rPr>
              <a:t>Middle School: 6-8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i="1" dirty="0" smtClean="0">
                <a:solidFill>
                  <a:srgbClr val="FFFFFF"/>
                </a:solidFill>
                <a:latin typeface="Corbel"/>
                <a:cs typeface="Corbel"/>
              </a:rPr>
              <a:t>High School: 9-12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CONTENT OVERVIEW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5911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7F7F7F"/>
                </a:solidFill>
                <a:latin typeface="Corbel"/>
                <a:cs typeface="Corbel"/>
              </a:rPr>
              <a:t>Carries a </a:t>
            </a:r>
            <a:r>
              <a:rPr lang="en-US" sz="2100" cap="all" dirty="0" smtClean="0">
                <a:solidFill>
                  <a:srgbClr val="EB3447"/>
                </a:solidFill>
                <a:latin typeface="Corbel"/>
                <a:cs typeface="Corbel"/>
              </a:rPr>
              <a:t>language arts and social studies focus</a:t>
            </a:r>
            <a:r>
              <a:rPr lang="en-US" sz="2100" dirty="0" smtClean="0">
                <a:solidFill>
                  <a:srgbClr val="7F7F7F"/>
                </a:solidFill>
                <a:latin typeface="Corbel"/>
                <a:cs typeface="Corbel"/>
              </a:rPr>
              <a:t>, but includes options that educators in other curricular areas (e.g., mathematics,  health, visual arts, technology) will find useful and relevant. 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7F7F7F"/>
                </a:solidFill>
                <a:latin typeface="Corbel"/>
                <a:cs typeface="Corbel"/>
              </a:rPr>
              <a:t>Written within a </a:t>
            </a:r>
            <a:r>
              <a:rPr lang="en-US" sz="2100" cap="all" dirty="0" smtClean="0">
                <a:solidFill>
                  <a:srgbClr val="EB3447"/>
                </a:solidFill>
                <a:latin typeface="Corbel"/>
                <a:cs typeface="Corbel"/>
              </a:rPr>
              <a:t>service-learning framework </a:t>
            </a:r>
            <a:r>
              <a:rPr lang="en-US" sz="2100" dirty="0" smtClean="0">
                <a:solidFill>
                  <a:srgbClr val="7F7F7F"/>
                </a:solidFill>
                <a:latin typeface="Corbel"/>
                <a:cs typeface="Corbel"/>
              </a:rPr>
              <a:t>so that educators may implement their age-appropriate unit as a means of meeting service-learning requirements.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1801" y="1447800"/>
            <a:ext cx="2819399" cy="3402402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274320" bIns="228600" rtlCol="0" anchor="t"/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Topics: 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700" i="1" dirty="0" smtClean="0">
                <a:solidFill>
                  <a:srgbClr val="FFFFFF"/>
                </a:solidFill>
                <a:latin typeface="Corbel"/>
                <a:cs typeface="Corbel"/>
              </a:rPr>
              <a:t>Self Identity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700" i="1" dirty="0" smtClean="0">
                <a:solidFill>
                  <a:srgbClr val="FFFFFF"/>
                </a:solidFill>
                <a:latin typeface="Corbel"/>
                <a:cs typeface="Corbel"/>
              </a:rPr>
              <a:t>Character Education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700" i="1" dirty="0" smtClean="0">
                <a:solidFill>
                  <a:srgbClr val="FFFFFF"/>
                </a:solidFill>
                <a:latin typeface="Corbel"/>
                <a:cs typeface="Corbel"/>
              </a:rPr>
              <a:t>The prevalence of the R-word in popular culture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700" i="1" dirty="0" smtClean="0">
                <a:solidFill>
                  <a:srgbClr val="FFFFFF"/>
                </a:solidFill>
                <a:latin typeface="Corbel"/>
                <a:cs typeface="Corbel"/>
              </a:rPr>
              <a:t>The perseverance demonstrated by Special Olympics athletes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TYPES OF STUDENT ACTIVITIES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90361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Self-reflecting on their own attitudes and behaviors toward those with intellectual disabilities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Evaluating levels of tolerance and inclusion within their school and community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Developing and delivering messages of support to athletes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Creating a product that models inclusion and acceptance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Involvement in the Special Olympics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SAMPLE LESSON PLAN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8541">
            <a:off x="533400" y="1752600"/>
            <a:ext cx="2572902" cy="3327851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844">
            <a:off x="2971800" y="2217751"/>
            <a:ext cx="2387667" cy="3048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9008">
            <a:off x="4800600" y="1828800"/>
            <a:ext cx="2359613" cy="30480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8170">
            <a:off x="6431620" y="2245409"/>
            <a:ext cx="2411976" cy="3054627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9894">
            <a:off x="8226451" y="1863803"/>
            <a:ext cx="2448586" cy="3154672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SERVICE-LEARNING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5988160" cy="31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Service-learning is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a powerful teaching strategy 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that increases academic achievement, civic engagement and is even a potential dropout prevention strategy.  Get Into It was developed within a service-learning framework. The curriculum leads logically to student involvement in service-learning experiences that </a:t>
            </a:r>
            <a:r>
              <a:rPr lang="en-US" sz="2000" cap="all" dirty="0" smtClean="0">
                <a:solidFill>
                  <a:srgbClr val="EB3447"/>
                </a:solidFill>
                <a:latin typeface="Corbel"/>
                <a:cs typeface="Corbel"/>
              </a:rPr>
              <a:t>directly and indirectly impact Special Olympics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1" y="914400"/>
            <a:ext cx="2819399" cy="44958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274320" bIns="228600" rtlCol="0" anchor="t"/>
          <a:lstStyle/>
          <a:p>
            <a:pPr>
              <a:spcBef>
                <a:spcPts val="600"/>
              </a:spcBef>
            </a:pPr>
            <a:r>
              <a:rPr lang="en-US" sz="1500" b="1" dirty="0" smtClean="0">
                <a:solidFill>
                  <a:schemeClr val="bg1"/>
                </a:solidFill>
                <a:latin typeface="Corbel"/>
                <a:cs typeface="Corbel"/>
              </a:rPr>
              <a:t>Students who participated in service-learning activities in high school:</a:t>
            </a:r>
          </a:p>
          <a:p>
            <a:pPr>
              <a:spcBef>
                <a:spcPts val="600"/>
              </a:spcBef>
            </a:pPr>
            <a:r>
              <a:rPr lang="en-US" sz="1600" b="1" cap="all" dirty="0" smtClean="0">
                <a:solidFill>
                  <a:schemeClr val="bg1"/>
                </a:solidFill>
                <a:latin typeface="Corbel"/>
                <a:cs typeface="Corbel"/>
              </a:rPr>
              <a:t>—were 22 percent more likely to graduate from college</a:t>
            </a:r>
            <a:r>
              <a:rPr lang="en-US" sz="1600" b="1" dirty="0" smtClean="0">
                <a:solidFill>
                  <a:schemeClr val="bg1"/>
                </a:solidFill>
                <a:latin typeface="Corbel"/>
                <a:cs typeface="Corbel"/>
              </a:rPr>
              <a:t> than those who did not participate.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500" b="1" dirty="0" smtClean="0">
                <a:solidFill>
                  <a:schemeClr val="bg1"/>
                </a:solidFill>
                <a:latin typeface="Corbel"/>
                <a:cs typeface="Corbel"/>
              </a:rPr>
              <a:t/>
            </a:r>
            <a:br>
              <a:rPr lang="en-US" sz="500" b="1" dirty="0" smtClean="0">
                <a:solidFill>
                  <a:schemeClr val="bg1"/>
                </a:solidFill>
                <a:latin typeface="Corbel"/>
                <a:cs typeface="Corbel"/>
              </a:rPr>
            </a:br>
            <a:r>
              <a:rPr lang="en-US" sz="1600" b="1" cap="all" dirty="0" smtClean="0">
                <a:solidFill>
                  <a:schemeClr val="bg1"/>
                </a:solidFill>
                <a:latin typeface="Corbel"/>
                <a:cs typeface="Corbel"/>
              </a:rPr>
              <a:t>—Scored 6.7 percent higher in reading achievement and 5.9 percent higher in science achievement </a:t>
            </a:r>
            <a:r>
              <a:rPr lang="en-US" sz="1600" b="1" dirty="0" smtClean="0">
                <a:solidFill>
                  <a:schemeClr val="bg1"/>
                </a:solidFill>
                <a:latin typeface="Corbel"/>
                <a:cs typeface="Corbel"/>
              </a:rPr>
              <a:t>than those who did not participate in service-learning.</a:t>
            </a:r>
            <a:endParaRPr lang="en-US" sz="1600" i="1" dirty="0" smtClean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SERVICE-LEARNING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840" y="1556993"/>
            <a:ext cx="903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Get Into It allows students to participate in a worthwhile opportunity that has direct impact in the community in which they live and learn.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2362200"/>
            <a:ext cx="8915400" cy="8382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orbel"/>
                <a:cs typeface="Corbel"/>
              </a:rPr>
              <a:t>GET INTO IT (SERVICE-LEARNING)</a:t>
            </a:r>
            <a:endParaRPr lang="en-US" sz="2800" b="1" dirty="0">
              <a:latin typeface="Corbel"/>
              <a:cs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3886200"/>
            <a:ext cx="1981200" cy="12192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rbel"/>
                <a:cs typeface="Corbel"/>
              </a:rPr>
              <a:t>UNIFIED </a:t>
            </a:r>
            <a:br>
              <a:rPr lang="en-US" sz="1600" dirty="0" smtClean="0">
                <a:latin typeface="Corbel"/>
                <a:cs typeface="Corbel"/>
              </a:rPr>
            </a:br>
            <a:r>
              <a:rPr lang="en-US" sz="1600" dirty="0" smtClean="0">
                <a:latin typeface="Corbel"/>
                <a:cs typeface="Corbel"/>
              </a:rPr>
              <a:t>SPORTS®</a:t>
            </a:r>
            <a:endParaRPr lang="en-US" sz="1600" dirty="0">
              <a:latin typeface="Corbel"/>
              <a:cs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0" y="3886200"/>
            <a:ext cx="1981200" cy="12192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rbel"/>
                <a:cs typeface="Corbel"/>
              </a:rPr>
              <a:t>VOLUNTEERISM AT GAMES &amp; COMPETITIONS</a:t>
            </a:r>
            <a:endParaRPr lang="en-US" sz="1600" dirty="0">
              <a:latin typeface="Corbel"/>
              <a:cs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9576" y="3886200"/>
            <a:ext cx="1981200" cy="12192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rbel"/>
                <a:cs typeface="Corbel"/>
              </a:rPr>
              <a:t>INVOLVEMENT IN GRASSROOTS ACTIVITIES LIKE POLAR PLUNGE</a:t>
            </a:r>
            <a:endParaRPr lang="en-US" sz="1600" dirty="0">
              <a:latin typeface="Corbel"/>
              <a:cs typeface="Corb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0" y="3886200"/>
            <a:ext cx="1981200" cy="12192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rbel"/>
                <a:cs typeface="Corbel"/>
              </a:rPr>
              <a:t>DEVELOPMENT OF NEW SPECIAL OLYMPICS PROGRAMS</a:t>
            </a:r>
            <a:endParaRPr lang="en-US" sz="1600" dirty="0">
              <a:latin typeface="Corbel"/>
              <a:cs typeface="Corbel"/>
            </a:endParaRPr>
          </a:p>
        </p:txBody>
      </p:sp>
      <p:sp>
        <p:nvSpPr>
          <p:cNvPr id="16" name="Left Arrow 15"/>
          <p:cNvSpPr/>
          <p:nvPr/>
        </p:nvSpPr>
        <p:spPr>
          <a:xfrm rot="16200000">
            <a:off x="1371600" y="3352800"/>
            <a:ext cx="457200" cy="4572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6200000">
            <a:off x="3657600" y="3352800"/>
            <a:ext cx="457200" cy="4572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6200000">
            <a:off x="5971824" y="3352800"/>
            <a:ext cx="457200" cy="4572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16200000">
            <a:off x="8305800" y="3352800"/>
            <a:ext cx="457200" cy="457200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HOW TO ACCESS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606436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The Get Into It curriculum is online at:  </a:t>
            </a:r>
            <a:r>
              <a:rPr lang="en-US" sz="2300" cap="all" dirty="0" err="1" smtClean="0">
                <a:solidFill>
                  <a:srgbClr val="EB3447"/>
                </a:solidFill>
                <a:latin typeface="Corbel"/>
                <a:cs typeface="Corbel"/>
              </a:rPr>
              <a:t>www.specialolympics.org/getintoit</a:t>
            </a: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Using an online method of delivery, we:</a:t>
            </a:r>
          </a:p>
          <a:p>
            <a:pPr marL="682625" lvl="1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Reduce our production costs</a:t>
            </a:r>
          </a:p>
          <a:p>
            <a:pPr marL="682625" lvl="1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Enable ongoing updates more easily</a:t>
            </a:r>
          </a:p>
          <a:p>
            <a:pPr marL="682625" lvl="1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Foster a collaborative environment among the educators who are using the curriculum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1" y="1447800"/>
            <a:ext cx="2819399" cy="3581400"/>
          </a:xfrm>
          <a:prstGeom prst="rect">
            <a:avLst/>
          </a:prstGeom>
          <a:solidFill>
            <a:srgbClr val="EB34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228600" rIns="274320" bIns="228600" rtlCol="0" anchor="t"/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orbel"/>
                <a:cs typeface="Corbel"/>
              </a:rPr>
              <a:t>CREATE AN ACCOUNT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>
                <a:solidFill>
                  <a:srgbClr val="FFFFFF"/>
                </a:solidFill>
                <a:latin typeface="Corbel"/>
                <a:cs typeface="Corbel"/>
              </a:rPr>
              <a:t>Grants access to the curriculum and related multimedia content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>
                <a:solidFill>
                  <a:srgbClr val="FFFFFF"/>
                </a:solidFill>
                <a:latin typeface="Corbel"/>
                <a:cs typeface="Corbel"/>
              </a:rPr>
              <a:t>Provide links to the student portal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>
                <a:solidFill>
                  <a:srgbClr val="FFFFFF"/>
                </a:solidFill>
                <a:latin typeface="Corbel"/>
                <a:cs typeface="Corbel"/>
              </a:rPr>
              <a:t>Enable participation in an  online community of educators using the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3447"/>
                </a:solidFill>
                <a:latin typeface="Corbel"/>
                <a:cs typeface="Corbel"/>
              </a:rPr>
              <a:t>WHAT TEACHERS ARE SAYING ABOUT GET INTO IT</a:t>
            </a:r>
            <a:endParaRPr lang="en-US" sz="32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24000"/>
            <a:ext cx="9036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Nearly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90%</a:t>
            </a:r>
            <a:r>
              <a:rPr lang="en-US" sz="2000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rated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the curriculum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as either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“excellent or good.”</a:t>
            </a:r>
            <a:endParaRPr lang="en-US" sz="2000" b="1" dirty="0" smtClean="0">
              <a:solidFill>
                <a:srgbClr val="EB3447"/>
              </a:solidFill>
              <a:latin typeface="Corbel"/>
              <a:cs typeface="Corbel"/>
            </a:endParaRP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O</a:t>
            </a: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verwhelmingly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positive in rating the relevance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of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curriculum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activities to students’ lives.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</a:t>
            </a: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Every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teacher</a:t>
            </a:r>
            <a:r>
              <a:rPr lang="en-US" sz="2000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(surveyed) planned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to use the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curriculum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 the future.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Most agreed they </a:t>
            </a: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could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prepare curriculum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materials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in a reasonable amount</a:t>
            </a: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b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</a:br>
            <a:r>
              <a:rPr lang="en-US" sz="2000" b="1" dirty="0" smtClean="0">
                <a:solidFill>
                  <a:srgbClr val="EB3447"/>
                </a:solidFill>
                <a:latin typeface="Corbel"/>
                <a:cs typeface="Corbel"/>
              </a:rPr>
              <a:t>of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time.</a:t>
            </a: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All teachers and administrators agreed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that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curriculum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activities were clear, thorough,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meet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the needs of inclusive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classrooms and </a:t>
            </a:r>
            <a:r>
              <a:rPr lang="en-US" sz="2000" b="1" dirty="0">
                <a:solidFill>
                  <a:srgbClr val="EB3447"/>
                </a:solidFill>
                <a:latin typeface="Corbel"/>
                <a:cs typeface="Corbel"/>
              </a:rPr>
              <a:t>meet appropriate state education standards.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3447"/>
                </a:solidFill>
                <a:latin typeface="Corbel"/>
                <a:cs typeface="Corbel"/>
              </a:rPr>
              <a:t>WHAT STUDENTS ARE SAYING ABOUT GET INTO IT</a:t>
            </a:r>
            <a:endParaRPr lang="en-US" sz="32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24000"/>
            <a:ext cx="90361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87% of students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indicated they had made an effort to reduce incidents of intolerant behavior toward students with intellectual disabilities.</a:t>
            </a: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Nearly </a:t>
            </a: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85% of students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responded that the curriculum changed what they thought about persons with intellectual disabilities. </a:t>
            </a: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More than </a:t>
            </a: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90% of students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reported the curriculum provided them with a clear understanding of how to get involved with Special Olympics in their community.</a:t>
            </a:r>
          </a:p>
          <a:p>
            <a:pPr marL="225425" lvl="0" indent="-225425">
              <a:spcBef>
                <a:spcPts val="12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90% of students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indicated the SOGII curriculum would make them more likely to get involved with Special Olympics.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39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THE OPPORTUNITY FOR YOUR SCHOOL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371600"/>
            <a:ext cx="90361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cap="all" dirty="0" smtClean="0">
                <a:solidFill>
                  <a:schemeClr val="bg1">
                    <a:lumMod val="65000"/>
                  </a:schemeClr>
                </a:solidFill>
                <a:latin typeface="Corbel"/>
                <a:cs typeface="Corbel"/>
              </a:rPr>
              <a:t>Celebrate the gifts of every student whatever his or her ability</a:t>
            </a: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endParaRPr lang="en-US" sz="200" dirty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Participation offers your school and classroom an opportunity to: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Access free, simple, accessible, and results-oriented new resources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Corbel"/>
                <a:cs typeface="Corbel"/>
              </a:rPr>
              <a:t>H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elp address many academic goals and priorities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Corbel"/>
                <a:cs typeface="Corbel"/>
              </a:rPr>
              <a:t>S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upport character education and promote student leadership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Corbel"/>
                <a:cs typeface="Corbel"/>
              </a:rPr>
              <a:t>I</a:t>
            </a: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nvolve students in meaningful service-learning experiences in the school </a:t>
            </a:r>
            <a:b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and community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sz="2000" dirty="0" smtClean="0">
                <a:solidFill>
                  <a:srgbClr val="7F7F7F"/>
                </a:solidFill>
                <a:latin typeface="Corbel"/>
                <a:cs typeface="Corbel"/>
              </a:rPr>
              <a:t>Teach tolerance, promote anti-bullying and change students’ attitudes and behaviors toward individuals with intellectual disabilities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ONE WOMAN’S VISION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40" y="1600200"/>
            <a:ext cx="5302360" cy="383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ct val="30000"/>
              </a:spcBef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Eunice Kennedy Shriver changed the world for the better like few others in history. With a vision all her own, she saw beyond every horizon to create new opportunities for people with intellectual disabilities. </a:t>
            </a:r>
          </a:p>
          <a:p>
            <a:pPr>
              <a:lnSpc>
                <a:spcPts val="2800"/>
              </a:lnSpc>
              <a:spcBef>
                <a:spcPct val="30000"/>
              </a:spcBef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Founded in 1968 by Eunice Kennedy Shriver, Special Olympics provides people with intellectual disabilities continuing opportunities to realize their potential, develop physical fitness, demonstrate courage and experience joy and friendship. </a:t>
            </a:r>
          </a:p>
          <a:p>
            <a:pPr>
              <a:lnSpc>
                <a:spcPts val="2800"/>
              </a:lnSpc>
              <a:spcBef>
                <a:spcPct val="30000"/>
              </a:spcBef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grayscl/>
            <a:alphaModFix/>
          </a:blip>
          <a:srcRect l="4140" t="2062" r="19444" b="3544"/>
          <a:stretch>
            <a:fillRect/>
          </a:stretch>
        </p:blipFill>
        <p:spPr>
          <a:xfrm>
            <a:off x="6044056" y="1740327"/>
            <a:ext cx="4014344" cy="3136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40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THE OPPORTUNITY FOR YOUR PROGRAM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840" y="1866304"/>
            <a:ext cx="5759560" cy="4108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Participation offers your Program </a:t>
            </a:r>
            <a:b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300" dirty="0" smtClean="0">
                <a:solidFill>
                  <a:srgbClr val="7F7F7F"/>
                </a:solidFill>
                <a:latin typeface="Corbel"/>
                <a:cs typeface="Corbel"/>
              </a:rPr>
              <a:t>an opportunity to: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Corbel"/>
                <a:cs typeface="Corbel"/>
              </a:rPr>
              <a:t>E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stablish and nurture relationships among schools, educators and the greater community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Corbel"/>
                <a:cs typeface="Corbel"/>
              </a:rPr>
              <a:t>G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et recognition for the positive impact that Get Into It can have on youth attitudes and behaviors toward individuals with intellectual disabilities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Corbel"/>
                <a:cs typeface="Corbel"/>
              </a:rPr>
              <a:t>F</a:t>
            </a:r>
            <a:r>
              <a:rPr lang="en-US" dirty="0" smtClean="0">
                <a:solidFill>
                  <a:srgbClr val="7F7F7F"/>
                </a:solidFill>
                <a:latin typeface="Corbel"/>
                <a:cs typeface="Corbel"/>
              </a:rPr>
              <a:t>oster greater interest in the Special Olympics organization in general, and open the door to a potential pool of new volunteers, donors, and athletes</a:t>
            </a: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  <a:p>
            <a:pPr marL="225425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endParaRPr lang="en-US" sz="2300" dirty="0" smtClean="0">
              <a:solidFill>
                <a:srgbClr val="7F7F7F"/>
              </a:solidFill>
              <a:latin typeface="Corbel"/>
              <a:cs typeface="Corbel"/>
            </a:endParaRPr>
          </a:p>
        </p:txBody>
      </p:sp>
      <p:pic>
        <p:nvPicPr>
          <p:cNvPr id="11" name="Picture 10" descr="SOI_20090209_jtenney_0010_r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515100" y="1981200"/>
            <a:ext cx="35433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B3447"/>
                </a:solidFill>
                <a:latin typeface="Corbel"/>
                <a:cs typeface="Corbel"/>
              </a:rPr>
              <a:t>PLAY BOOK— A RESOURCE FOR PROGRAMS</a:t>
            </a:r>
            <a:endParaRPr lang="en-US" sz="36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840" y="1447800"/>
            <a:ext cx="713116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Provides:</a:t>
            </a:r>
          </a:p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Background information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about the curriculum</a:t>
            </a:r>
          </a:p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An </a:t>
            </a: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explanation of the importance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 of gaining traction for the curriculum among the local education community</a:t>
            </a:r>
          </a:p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Tips and suggestions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for engaging the local education community and leveraging community partnerships</a:t>
            </a:r>
          </a:p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Marketing resources and templates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that help you communicate effectively with the target audience and build 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awareness around the curriculum</a:t>
            </a:r>
          </a:p>
          <a:p>
            <a:pPr marL="225425" lvl="0" indent="-225425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</a:pPr>
            <a:r>
              <a:rPr lang="en-US" cap="all" dirty="0" smtClean="0">
                <a:solidFill>
                  <a:srgbClr val="EB3447"/>
                </a:solidFill>
                <a:latin typeface="Corbel"/>
                <a:cs typeface="Corbel"/>
              </a:rPr>
              <a:t>Contact information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for Special Olympics representatives who can answer additional questions</a:t>
            </a:r>
            <a:endParaRPr lang="en-US" b="1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02" y="1752600"/>
            <a:ext cx="1713098" cy="2220100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42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TESTIMONIALS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1556993"/>
            <a:ext cx="91123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  <a:t>“The students enjoyed learning more about students with special needs. They were able to connect and develop a better understanding of students within our school.”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40" y="2895600"/>
            <a:ext cx="911236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  <a:t>“I think that this curriculum was extremely helpful in addressing a wide variety of issues. We were able to tie in character education, Spread the Word to End the Word, and diversity acceptance based on the Get Into it curriculum.”</a:t>
            </a:r>
          </a:p>
          <a:p>
            <a:pPr marL="225425" indent="-225425"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Guidance Counselor, Irwin Elementary School, 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43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TESTIMONIALS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840" y="3016860"/>
            <a:ext cx="9112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  <a:t>“My class officers served as volunteers at SO for the first time this year. That will definitely be an ongoing service they perform. They </a:t>
            </a:r>
            <a:b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  <a:t>had a BLAST.”</a:t>
            </a:r>
          </a:p>
          <a:p>
            <a:pPr marL="225425" lvl="0" indent="-225425">
              <a:spcBef>
                <a:spcPts val="1800"/>
              </a:spcBef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1200" cap="all" dirty="0">
                <a:solidFill>
                  <a:srgbClr val="7F7F7F"/>
                </a:solidFill>
                <a:latin typeface="Corbel"/>
                <a:cs typeface="Corbel"/>
              </a:rPr>
              <a:t>Science Teacher, Cape Fear High, NC</a:t>
            </a:r>
          </a:p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endParaRPr lang="en-US" sz="2400" dirty="0" smtClean="0">
              <a:solidFill>
                <a:srgbClr val="7F7F7F"/>
              </a:solidFill>
              <a:latin typeface="Corbel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840" y="1600200"/>
            <a:ext cx="91123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400" dirty="0" smtClean="0">
                <a:solidFill>
                  <a:srgbClr val="7F7F7F"/>
                </a:solidFill>
                <a:latin typeface="Corbel"/>
                <a:cs typeface="Corbel"/>
              </a:rPr>
              <a:t>“I teach Leadership Development to my high school’s student government officers. This curriculum will definitely make them realize they represent a broad range of students, not just their cliques.”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44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TESTIMONIALS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908864"/>
            <a:ext cx="62484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3200" dirty="0" smtClean="0">
                <a:solidFill>
                  <a:srgbClr val="7F7F7F"/>
                </a:solidFill>
                <a:latin typeface="Corbel"/>
                <a:cs typeface="Corbel"/>
              </a:rPr>
              <a:t>“Now, I don’t think of them as different; I think of them as just another one of my friends.”</a:t>
            </a:r>
          </a:p>
          <a:p>
            <a:pPr lvl="0">
              <a:spcBef>
                <a:spcPts val="1800"/>
              </a:spcBef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1200" cap="all" dirty="0" err="1" smtClean="0">
                <a:solidFill>
                  <a:srgbClr val="7F7F7F"/>
                </a:solidFill>
                <a:latin typeface="Corbel"/>
                <a:cs typeface="Corbel"/>
              </a:rPr>
              <a:t>Katerina</a:t>
            </a:r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 </a:t>
            </a:r>
            <a:r>
              <a:rPr lang="en-US" sz="1200" cap="all" dirty="0" err="1" smtClean="0">
                <a:solidFill>
                  <a:srgbClr val="7F7F7F"/>
                </a:solidFill>
                <a:latin typeface="Corbel"/>
                <a:cs typeface="Corbel"/>
              </a:rPr>
              <a:t>Kanagalingam</a:t>
            </a:r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, </a:t>
            </a:r>
            <a:b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</a:br>
            <a:r>
              <a:rPr lang="en-US" sz="1200" cap="all" dirty="0" smtClean="0">
                <a:solidFill>
                  <a:srgbClr val="7F7F7F"/>
                </a:solidFill>
                <a:latin typeface="Corbel"/>
                <a:cs typeface="Corbel"/>
              </a:rPr>
              <a:t>student at Cedar Valley Middle School, TX </a:t>
            </a:r>
          </a:p>
          <a:p>
            <a:pPr>
              <a:spcBef>
                <a:spcPts val="1800"/>
              </a:spcBef>
              <a:buClr>
                <a:schemeClr val="tx1">
                  <a:lumMod val="50000"/>
                  <a:lumOff val="50000"/>
                </a:schemeClr>
              </a:buClr>
            </a:pPr>
            <a:endParaRPr lang="en-US" sz="2400" dirty="0" smtClean="0">
              <a:solidFill>
                <a:srgbClr val="7F7F7F"/>
              </a:solidFill>
              <a:latin typeface="Corbel"/>
              <a:cs typeface="Corbel"/>
            </a:endParaRPr>
          </a:p>
        </p:txBody>
      </p:sp>
      <p:pic>
        <p:nvPicPr>
          <p:cNvPr id="11" name="Picture 5" descr="3037632563_bf2706643c_b.jpg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7045325" y="1600200"/>
            <a:ext cx="30130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Shared Services &amp; PDL\Project Unify\Communications\Photos\IMG_0716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10058400" cy="6400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31750" y="0"/>
            <a:ext cx="10090150" cy="6400800"/>
          </a:xfrm>
          <a:prstGeom prst="rect">
            <a:avLst/>
          </a:prstGeom>
          <a:solidFill>
            <a:srgbClr val="FFFFFF">
              <a:alpha val="34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4292" y="3776008"/>
            <a:ext cx="8950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152400" dist="38100" dir="2700000">
                    <a:schemeClr val="tx1">
                      <a:alpha val="34000"/>
                    </a:schemeClr>
                  </a:outerShdw>
                </a:effectLst>
                <a:latin typeface="Corbel"/>
                <a:cs typeface="Corbel"/>
              </a:rPr>
              <a:t>THANK YOU</a:t>
            </a: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152400" dist="38100" dir="2700000">
                    <a:schemeClr val="tx1">
                      <a:alpha val="34000"/>
                    </a:schemeClr>
                  </a:outerShdw>
                </a:effectLst>
                <a:latin typeface="Corbel"/>
                <a:cs typeface="Corbel"/>
              </a:rPr>
              <a:t>for your support of our 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33400"/>
            <a:ext cx="3257517" cy="2273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8400" y="3589853"/>
            <a:ext cx="354989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B3447"/>
                </a:solidFill>
                <a:latin typeface="Corbel"/>
                <a:cs typeface="Corbel"/>
              </a:rPr>
              <a:t>JENNIFER NEWBURY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Curriculum &amp; Education Resource Manager, </a:t>
            </a:r>
            <a:b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</a:b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Special Olympics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(202) 824-0282</a:t>
            </a:r>
            <a:endParaRPr 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jnewbury@specialolympics.org</a:t>
            </a:r>
            <a:endParaRPr lang="en-US" sz="15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Get Into It educator and student portal:</a:t>
            </a:r>
          </a:p>
          <a:p>
            <a:r>
              <a:rPr lang="en-US" sz="1200" cap="all" dirty="0" smtClean="0">
                <a:solidFill>
                  <a:srgbClr val="EB3447"/>
                </a:solidFill>
                <a:latin typeface="Corbel"/>
                <a:cs typeface="Corbel"/>
              </a:rPr>
              <a:t>www.specialolympics.org/getintoit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Corbel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l="12832" r="14502"/>
          <a:stretch>
            <a:fillRect/>
          </a:stretch>
        </p:blipFill>
        <p:spPr>
          <a:xfrm rot="5400000">
            <a:off x="-266702" y="266701"/>
            <a:ext cx="6400802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5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THE MISSION OF SPECIAL OLYMPICS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40" y="1600200"/>
            <a:ext cx="629296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ct val="30000"/>
              </a:spcBef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To provide year-round sports training and athletic competition in a variety of Olympic-type sports for children and adults with intellectual disabilities, giving them continuing opportunities to develop physical fitness, demonstrate courage, experience joy and participate in a sharing of gifts, skills and friendship with their families, other Special Olympics athletes and the community. </a:t>
            </a:r>
            <a:endParaRPr lang="en-US" sz="2200" dirty="0">
              <a:solidFill>
                <a:srgbClr val="595959"/>
              </a:solidFill>
              <a:latin typeface="Corbel"/>
              <a:cs typeface="Corbel"/>
            </a:endParaRPr>
          </a:p>
        </p:txBody>
      </p:sp>
      <p:pic>
        <p:nvPicPr>
          <p:cNvPr id="8" name="Picture 5" descr="3037632563_bf2706643c_b.jpg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7045325" y="1828800"/>
            <a:ext cx="30130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THE NEED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40" y="1600200"/>
            <a:ext cx="4419600" cy="353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t>Approximately </a:t>
            </a:r>
            <a:r>
              <a:rPr lang="en-US" sz="2600" b="1" dirty="0" smtClean="0">
                <a:solidFill>
                  <a:srgbClr val="EB3447"/>
                </a:solidFill>
                <a:latin typeface="Corbel"/>
                <a:cs typeface="Corbel"/>
              </a:rPr>
              <a:t>2% of the global population </a:t>
            </a: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or almost </a:t>
            </a:r>
            <a:r>
              <a:rPr lang="en-US" sz="2600" b="1" dirty="0" smtClean="0">
                <a:solidFill>
                  <a:srgbClr val="EB3447"/>
                </a:solidFill>
                <a:latin typeface="Corbel"/>
                <a:cs typeface="Corbel"/>
              </a:rPr>
              <a:t>200 million people</a:t>
            </a:r>
            <a:r>
              <a:rPr lang="en-US" sz="2600" dirty="0" smtClean="0">
                <a:solidFill>
                  <a:srgbClr val="EB3447"/>
                </a:solidFill>
                <a:latin typeface="Corbel"/>
                <a:cs typeface="Corbel"/>
              </a:rPr>
              <a:t> </a:t>
            </a: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have intellectual disabilities, making it </a:t>
            </a:r>
            <a:r>
              <a:rPr lang="en-US" sz="2600" b="1" dirty="0" smtClean="0">
                <a:solidFill>
                  <a:srgbClr val="EB3447"/>
                </a:solidFill>
                <a:latin typeface="Corbel"/>
                <a:cs typeface="Corbel"/>
              </a:rPr>
              <a:t>one of the largest disability populations </a:t>
            </a: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in the world.</a:t>
            </a:r>
          </a:p>
          <a:p>
            <a:pPr>
              <a:spcBef>
                <a:spcPct val="30000"/>
              </a:spcBef>
            </a:pPr>
            <a:endParaRPr lang="en-US" sz="2600" dirty="0" smtClean="0">
              <a:solidFill>
                <a:srgbClr val="595959"/>
              </a:solidFill>
              <a:latin typeface="Corbel"/>
              <a:cs typeface="Corbel"/>
            </a:endParaRPr>
          </a:p>
          <a:p>
            <a:pPr>
              <a:spcBef>
                <a:spcPct val="30000"/>
              </a:spcBef>
            </a:pPr>
            <a:endParaRPr lang="en-US" sz="2600" dirty="0">
              <a:solidFill>
                <a:srgbClr val="595959"/>
              </a:solidFill>
              <a:latin typeface="Corbel"/>
              <a:cs typeface="Corbel"/>
            </a:endParaRPr>
          </a:p>
        </p:txBody>
      </p:sp>
      <p:pic>
        <p:nvPicPr>
          <p:cNvPr id="14" name="Picture 13" descr="GALLERIE_PRINT_0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06" y="1600199"/>
            <a:ext cx="4544293" cy="312420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7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DEFINING INTELLECTUAL DISABILITY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480" y="1511856"/>
            <a:ext cx="5034626" cy="260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7F7F7F"/>
                </a:solidFill>
                <a:latin typeface="Corbel" pitchFamily="34" charset="0"/>
              </a:rPr>
              <a:t>Intellectual disability is characterized by a </a:t>
            </a:r>
            <a:r>
              <a:rPr lang="en-US" sz="2200" cap="all" dirty="0" smtClean="0">
                <a:solidFill>
                  <a:srgbClr val="EB3447"/>
                </a:solidFill>
                <a:latin typeface="Corbel" pitchFamily="34" charset="0"/>
              </a:rPr>
              <a:t>significant cognitive impairment </a:t>
            </a:r>
            <a:r>
              <a:rPr lang="en-US" sz="2200" dirty="0" smtClean="0">
                <a:solidFill>
                  <a:srgbClr val="7F7F7F"/>
                </a:solidFill>
                <a:latin typeface="Corbel" pitchFamily="34" charset="0"/>
              </a:rPr>
              <a:t>combined with </a:t>
            </a:r>
            <a:r>
              <a:rPr lang="en-US" sz="2200" cap="all" dirty="0" smtClean="0">
                <a:solidFill>
                  <a:srgbClr val="EB3447"/>
                </a:solidFill>
                <a:latin typeface="Corbel" pitchFamily="34" charset="0"/>
              </a:rPr>
              <a:t>limitations in the adaptive skills</a:t>
            </a:r>
            <a:r>
              <a:rPr lang="en-US" sz="2200" dirty="0" smtClean="0">
                <a:solidFill>
                  <a:srgbClr val="7F7F7F"/>
                </a:solidFill>
                <a:latin typeface="Corbel" pitchFamily="34" charset="0"/>
              </a:rPr>
              <a:t> needed to live, work and play in the community.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480" y="4279612"/>
            <a:ext cx="922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cap="all" dirty="0" smtClean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Harris, James C. 2006.</a:t>
            </a:r>
            <a:br>
              <a:rPr lang="en-US" sz="800" cap="all" dirty="0" smtClean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</a:br>
            <a:r>
              <a:rPr lang="en-US" sz="800" cap="all" dirty="0" smtClean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Intellectual disability: understanding its development, causes, </a:t>
            </a:r>
            <a:br>
              <a:rPr lang="en-US" sz="800" cap="all" dirty="0" smtClean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</a:br>
            <a:r>
              <a:rPr lang="en-US" sz="800" cap="all" dirty="0" smtClean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classification, evaluation, and treatment. Oxford University Press.</a:t>
            </a:r>
          </a:p>
          <a:p>
            <a:endParaRPr lang="en-US" sz="800" cap="al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 descr="27.JPG"/>
          <p:cNvPicPr>
            <a:picLocks noChangeAspect="1"/>
          </p:cNvPicPr>
          <p:nvPr/>
        </p:nvPicPr>
        <p:blipFill>
          <a:blip r:embed="rId3">
            <a:grayscl/>
          </a:blip>
          <a:srcRect r="5030"/>
          <a:stretch>
            <a:fillRect/>
          </a:stretch>
        </p:blipFill>
        <p:spPr>
          <a:xfrm>
            <a:off x="5742706" y="1600199"/>
            <a:ext cx="4315694" cy="3029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SPORT TEACHES US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  <p:sp>
        <p:nvSpPr>
          <p:cNvPr id="8" name="Rectangle 3"/>
          <p:cNvSpPr>
            <a:spLocks noRot="1" noChangeArrowheads="1"/>
          </p:cNvSpPr>
          <p:nvPr/>
        </p:nvSpPr>
        <p:spPr bwMode="auto">
          <a:xfrm>
            <a:off x="533401" y="1600200"/>
            <a:ext cx="46482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75" indent="-3175">
              <a:lnSpc>
                <a:spcPts val="3300"/>
              </a:lnSpc>
              <a:buClr>
                <a:srgbClr val="FF0000"/>
              </a:buClr>
              <a:buFont typeface="Times" pitchFamily="-112" charset="0"/>
              <a:buNone/>
            </a:pPr>
            <a:r>
              <a:rPr lang="en-US" sz="2600" dirty="0" smtClean="0">
                <a:solidFill>
                  <a:srgbClr val="7F7F7F"/>
                </a:solidFill>
                <a:latin typeface="Corbel"/>
                <a:ea typeface="Lucida Grande"/>
                <a:cs typeface="Corbel"/>
              </a:rPr>
              <a:t>Sport teaches us to change our preconceptions and open our minds to real potential.</a:t>
            </a:r>
            <a:br>
              <a:rPr lang="en-US" sz="2600" dirty="0" smtClean="0">
                <a:solidFill>
                  <a:srgbClr val="7F7F7F"/>
                </a:solidFill>
                <a:latin typeface="Corbel"/>
                <a:ea typeface="Lucida Grande"/>
                <a:cs typeface="Corbel"/>
              </a:rPr>
            </a:br>
            <a:r>
              <a:rPr lang="en-US" sz="2600" dirty="0" smtClean="0">
                <a:solidFill>
                  <a:srgbClr val="7F7F7F"/>
                </a:solidFill>
                <a:latin typeface="Corbel"/>
                <a:ea typeface="Lucida Grande"/>
                <a:cs typeface="Corbel"/>
              </a:rPr>
              <a:t/>
            </a:r>
            <a:br>
              <a:rPr lang="en-US" sz="2600" dirty="0" smtClean="0">
                <a:solidFill>
                  <a:srgbClr val="7F7F7F"/>
                </a:solidFill>
                <a:latin typeface="Corbel"/>
                <a:ea typeface="Lucida Grande"/>
                <a:cs typeface="Corbel"/>
              </a:rPr>
            </a:br>
            <a:r>
              <a:rPr lang="en-US" sz="2600" dirty="0" smtClean="0">
                <a:solidFill>
                  <a:srgbClr val="7F7F7F"/>
                </a:solidFill>
                <a:latin typeface="Corbel"/>
                <a:cs typeface="Corbel"/>
              </a:rPr>
              <a:t>Sport teaches people who they really are, and we teach people sports. But in the end it’s really they who teach us all. </a:t>
            </a:r>
            <a:endParaRPr lang="en-US" sz="2600" dirty="0">
              <a:solidFill>
                <a:srgbClr val="7F7F7F"/>
              </a:solidFill>
              <a:latin typeface="Corbel"/>
              <a:cs typeface="Corbel"/>
            </a:endParaRPr>
          </a:p>
        </p:txBody>
      </p:sp>
      <p:pic>
        <p:nvPicPr>
          <p:cNvPr id="16" name="Picture 15" descr="1006_fu_14.jpg"/>
          <p:cNvPicPr>
            <a:picLocks noChangeAspect="1"/>
          </p:cNvPicPr>
          <p:nvPr/>
        </p:nvPicPr>
        <p:blipFill>
          <a:blip r:embed="rId3">
            <a:grayscl/>
          </a:blip>
          <a:srcRect r="4790"/>
          <a:stretch>
            <a:fillRect/>
          </a:stretch>
        </p:blipFill>
        <p:spPr>
          <a:xfrm>
            <a:off x="5514106" y="1600200"/>
            <a:ext cx="4544294" cy="3136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globe.png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3200408" y="838207"/>
            <a:ext cx="655320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1"/>
            <a:ext cx="10058400" cy="5562599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8094" y="1524000"/>
            <a:ext cx="8950706" cy="40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indent="-3175" defTabSz="228600">
              <a:spcBef>
                <a:spcPts val="900"/>
              </a:spcBef>
              <a:buClr>
                <a:srgbClr val="FF0000"/>
              </a:buClr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7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Global Regions</a:t>
            </a:r>
          </a:p>
          <a:p>
            <a:pPr marL="3175" indent="-3175" defTabSz="228600">
              <a:spcBef>
                <a:spcPts val="900"/>
              </a:spcBef>
              <a:buClr>
                <a:srgbClr val="FF0000"/>
              </a:buClr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228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Local Programs</a:t>
            </a:r>
          </a:p>
          <a:p>
            <a:pPr marL="3175" indent="-3175" defTabSz="228600">
              <a:spcBef>
                <a:spcPts val="900"/>
              </a:spcBef>
              <a:buClr>
                <a:srgbClr val="FF0000"/>
              </a:buClr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170+</a:t>
            </a:r>
            <a:r>
              <a:rPr lang="en-US" sz="2200" b="1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Countries	</a:t>
            </a:r>
          </a:p>
          <a:p>
            <a:pPr marL="3175" indent="-3175" defTabSz="228600">
              <a:spcBef>
                <a:spcPts val="900"/>
              </a:spcBef>
              <a:buClr>
                <a:srgbClr val="FF0000"/>
              </a:buClr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1,010,000</a:t>
            </a:r>
            <a:r>
              <a:rPr lang="en-US" sz="2200" b="1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Coaches &amp; Volunteers </a:t>
            </a:r>
          </a:p>
          <a:p>
            <a:pPr marL="3175" indent="-3175" defTabSz="228600">
              <a:spcBef>
                <a:spcPts val="900"/>
              </a:spcBef>
              <a:buClr>
                <a:srgbClr val="FF0000"/>
              </a:buClr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3,400,000</a:t>
            </a:r>
            <a:r>
              <a:rPr lang="en-US" sz="2200" b="1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Athletes</a:t>
            </a:r>
          </a:p>
          <a:p>
            <a:pPr marL="3175" indent="-3175" defTabSz="228600">
              <a:spcBef>
                <a:spcPts val="900"/>
              </a:spcBef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44,000</a:t>
            </a:r>
            <a:r>
              <a:rPr lang="en-US" sz="2200" b="1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Events Each Year</a:t>
            </a:r>
          </a:p>
          <a:p>
            <a:pPr marL="3175" indent="-3175" defTabSz="228600">
              <a:spcBef>
                <a:spcPts val="900"/>
              </a:spcBef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World Games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Every 2 years</a:t>
            </a:r>
          </a:p>
          <a:p>
            <a:pPr marL="3175" indent="-3175" defTabSz="228600">
              <a:spcBef>
                <a:spcPts val="900"/>
              </a:spcBef>
            </a:pPr>
            <a:r>
              <a:rPr lang="en-US" sz="2200" b="1" dirty="0" smtClean="0">
                <a:solidFill>
                  <a:srgbClr val="EB3447"/>
                </a:solidFill>
                <a:latin typeface="Corbel"/>
                <a:cs typeface="Corbel"/>
              </a:rPr>
              <a:t>+$4,000,000,000</a:t>
            </a:r>
            <a:r>
              <a:rPr lang="en-US" sz="22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solidFill>
                  <a:srgbClr val="595959"/>
                </a:solidFill>
                <a:latin typeface="Corbel"/>
                <a:cs typeface="Corbel"/>
              </a:rPr>
              <a:t>Raised</a:t>
            </a:r>
          </a:p>
          <a:p>
            <a:pPr marL="3175" indent="-3175" defTabSz="228600">
              <a:spcBef>
                <a:spcPts val="900"/>
              </a:spcBef>
            </a:pPr>
            <a:endParaRPr lang="en-US" sz="2200" dirty="0">
              <a:solidFill>
                <a:srgbClr val="404040"/>
              </a:solidFill>
              <a:latin typeface="Corbel"/>
              <a:cs typeface="Corbel"/>
            </a:endParaRPr>
          </a:p>
        </p:txBody>
      </p:sp>
      <p:pic>
        <p:nvPicPr>
          <p:cNvPr id="4" name="Picture 3" descr="GII logo-lightbkg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8" y="5232851"/>
            <a:ext cx="1364102" cy="9522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05000" y="5791200"/>
            <a:ext cx="8153400" cy="15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5895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865403-5855-3B41-9EB8-7AC68803C9AC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rPr>
              <a:pPr algn="r"/>
              <a:t>9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757535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3447"/>
                </a:solidFill>
                <a:latin typeface="Corbel"/>
                <a:cs typeface="Corbel"/>
              </a:rPr>
              <a:t>GLOBAL IMPACT</a:t>
            </a:r>
            <a:endParaRPr lang="en-US" sz="4000" dirty="0">
              <a:solidFill>
                <a:srgbClr val="EB3447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1950</Words>
  <Application>Microsoft Office PowerPoint</Application>
  <PresentationFormat>Custom</PresentationFormat>
  <Paragraphs>336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Social Capital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Williams</dc:creator>
  <cp:lastModifiedBy>jnewbury</cp:lastModifiedBy>
  <cp:revision>14</cp:revision>
  <dcterms:created xsi:type="dcterms:W3CDTF">2010-09-09T21:08:51Z</dcterms:created>
  <dcterms:modified xsi:type="dcterms:W3CDTF">2010-09-14T20:51:03Z</dcterms:modified>
</cp:coreProperties>
</file>